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Lst>
  <p:notesMasterIdLst>
    <p:notesMasterId r:id="rId51"/>
  </p:notesMasterIdLst>
  <p:handoutMasterIdLst>
    <p:handoutMasterId r:id="rId52"/>
  </p:handoutMasterIdLst>
  <p:sldIdLst>
    <p:sldId id="724" r:id="rId2"/>
    <p:sldId id="726" r:id="rId3"/>
    <p:sldId id="759" r:id="rId4"/>
    <p:sldId id="757" r:id="rId5"/>
    <p:sldId id="758" r:id="rId6"/>
    <p:sldId id="775" r:id="rId7"/>
    <p:sldId id="727" r:id="rId8"/>
    <p:sldId id="776" r:id="rId9"/>
    <p:sldId id="800" r:id="rId10"/>
    <p:sldId id="799" r:id="rId11"/>
    <p:sldId id="801" r:id="rId12"/>
    <p:sldId id="802" r:id="rId13"/>
    <p:sldId id="803" r:id="rId14"/>
    <p:sldId id="729" r:id="rId15"/>
    <p:sldId id="777" r:id="rId16"/>
    <p:sldId id="778" r:id="rId17"/>
    <p:sldId id="732" r:id="rId18"/>
    <p:sldId id="733" r:id="rId19"/>
    <p:sldId id="734" r:id="rId20"/>
    <p:sldId id="735" r:id="rId21"/>
    <p:sldId id="779" r:id="rId22"/>
    <p:sldId id="781" r:id="rId23"/>
    <p:sldId id="782" r:id="rId24"/>
    <p:sldId id="780" r:id="rId25"/>
    <p:sldId id="795" r:id="rId26"/>
    <p:sldId id="783" r:id="rId27"/>
    <p:sldId id="784" r:id="rId28"/>
    <p:sldId id="794" r:id="rId29"/>
    <p:sldId id="760" r:id="rId30"/>
    <p:sldId id="767" r:id="rId31"/>
    <p:sldId id="769" r:id="rId32"/>
    <p:sldId id="771" r:id="rId33"/>
    <p:sldId id="796" r:id="rId34"/>
    <p:sldId id="756" r:id="rId35"/>
    <p:sldId id="773" r:id="rId36"/>
    <p:sldId id="786" r:id="rId37"/>
    <p:sldId id="787" r:id="rId38"/>
    <p:sldId id="788" r:id="rId39"/>
    <p:sldId id="789" r:id="rId40"/>
    <p:sldId id="790" r:id="rId41"/>
    <p:sldId id="791" r:id="rId42"/>
    <p:sldId id="797" r:id="rId43"/>
    <p:sldId id="798" r:id="rId44"/>
    <p:sldId id="774" r:id="rId45"/>
    <p:sldId id="752" r:id="rId46"/>
    <p:sldId id="753" r:id="rId47"/>
    <p:sldId id="677" r:id="rId48"/>
    <p:sldId id="679" r:id="rId49"/>
    <p:sldId id="725" r:id="rId50"/>
  </p:sldIdLst>
  <p:sldSz cx="9144000" cy="6858000" type="screen4x3"/>
  <p:notesSz cx="6858000" cy="9296400"/>
  <p:embeddedFontLst>
    <p:embeddedFont>
      <p:font typeface="Tahoma" pitchFamily="34" charset="0"/>
      <p:regular r:id="rId53"/>
      <p:bold r:id="rId54"/>
    </p:embeddedFont>
    <p:embeddedFont>
      <p:font typeface="Arial Narrow" pitchFamily="34" charset="0"/>
      <p:regular r:id="rId55"/>
      <p:bold r:id="rId56"/>
      <p:italic r:id="rId57"/>
      <p:boldItalic r:id="rId58"/>
    </p:embeddedFont>
    <p:embeddedFont>
      <p:font typeface="Arial Black" pitchFamily="34" charset="0"/>
      <p:bold r:id="rId59"/>
    </p:embeddedFont>
  </p:embeddedFontLst>
  <p:custShowLst>
    <p:custShow name="Custom Show 1" id="0">
      <p:sldLst>
        <p:sld r:id="rId48"/>
        <p:sld r:id="rId49"/>
      </p:sldLst>
    </p:custShow>
  </p:custShowLst>
  <p:defaultTextStyle>
    <a:defPPr>
      <a:defRPr lang="en-US"/>
    </a:defPPr>
    <a:lvl1pPr algn="l" rtl="0" fontAlgn="base">
      <a:spcBef>
        <a:spcPct val="0"/>
      </a:spcBef>
      <a:spcAft>
        <a:spcPct val="0"/>
      </a:spcAft>
      <a:defRPr sz="4400" kern="1200">
        <a:solidFill>
          <a:schemeClr val="tx2"/>
        </a:solidFill>
        <a:latin typeface="Tahoma" pitchFamily="34" charset="0"/>
        <a:ea typeface="+mn-ea"/>
        <a:cs typeface="+mn-cs"/>
      </a:defRPr>
    </a:lvl1pPr>
    <a:lvl2pPr marL="457200" algn="l" rtl="0" fontAlgn="base">
      <a:spcBef>
        <a:spcPct val="0"/>
      </a:spcBef>
      <a:spcAft>
        <a:spcPct val="0"/>
      </a:spcAft>
      <a:defRPr sz="4400" kern="1200">
        <a:solidFill>
          <a:schemeClr val="tx2"/>
        </a:solidFill>
        <a:latin typeface="Tahoma" pitchFamily="34" charset="0"/>
        <a:ea typeface="+mn-ea"/>
        <a:cs typeface="+mn-cs"/>
      </a:defRPr>
    </a:lvl2pPr>
    <a:lvl3pPr marL="914400" algn="l" rtl="0" fontAlgn="base">
      <a:spcBef>
        <a:spcPct val="0"/>
      </a:spcBef>
      <a:spcAft>
        <a:spcPct val="0"/>
      </a:spcAft>
      <a:defRPr sz="4400" kern="1200">
        <a:solidFill>
          <a:schemeClr val="tx2"/>
        </a:solidFill>
        <a:latin typeface="Tahoma" pitchFamily="34" charset="0"/>
        <a:ea typeface="+mn-ea"/>
        <a:cs typeface="+mn-cs"/>
      </a:defRPr>
    </a:lvl3pPr>
    <a:lvl4pPr marL="1371600" algn="l" rtl="0" fontAlgn="base">
      <a:spcBef>
        <a:spcPct val="0"/>
      </a:spcBef>
      <a:spcAft>
        <a:spcPct val="0"/>
      </a:spcAft>
      <a:defRPr sz="4400" kern="1200">
        <a:solidFill>
          <a:schemeClr val="tx2"/>
        </a:solidFill>
        <a:latin typeface="Tahoma" pitchFamily="34" charset="0"/>
        <a:ea typeface="+mn-ea"/>
        <a:cs typeface="+mn-cs"/>
      </a:defRPr>
    </a:lvl4pPr>
    <a:lvl5pPr marL="1828800" algn="l" rtl="0" fontAlgn="base">
      <a:spcBef>
        <a:spcPct val="0"/>
      </a:spcBef>
      <a:spcAft>
        <a:spcPct val="0"/>
      </a:spcAft>
      <a:defRPr sz="4400" kern="1200">
        <a:solidFill>
          <a:schemeClr val="tx2"/>
        </a:solidFill>
        <a:latin typeface="Tahoma" pitchFamily="34" charset="0"/>
        <a:ea typeface="+mn-ea"/>
        <a:cs typeface="+mn-cs"/>
      </a:defRPr>
    </a:lvl5pPr>
    <a:lvl6pPr marL="2286000" algn="l" defTabSz="914400" rtl="0" eaLnBrk="1" latinLnBrk="0" hangingPunct="1">
      <a:defRPr sz="4400" kern="1200">
        <a:solidFill>
          <a:schemeClr val="tx2"/>
        </a:solidFill>
        <a:latin typeface="Tahoma" pitchFamily="34" charset="0"/>
        <a:ea typeface="+mn-ea"/>
        <a:cs typeface="+mn-cs"/>
      </a:defRPr>
    </a:lvl6pPr>
    <a:lvl7pPr marL="2743200" algn="l" defTabSz="914400" rtl="0" eaLnBrk="1" latinLnBrk="0" hangingPunct="1">
      <a:defRPr sz="4400" kern="1200">
        <a:solidFill>
          <a:schemeClr val="tx2"/>
        </a:solidFill>
        <a:latin typeface="Tahoma" pitchFamily="34" charset="0"/>
        <a:ea typeface="+mn-ea"/>
        <a:cs typeface="+mn-cs"/>
      </a:defRPr>
    </a:lvl7pPr>
    <a:lvl8pPr marL="3200400" algn="l" defTabSz="914400" rtl="0" eaLnBrk="1" latinLnBrk="0" hangingPunct="1">
      <a:defRPr sz="4400" kern="1200">
        <a:solidFill>
          <a:schemeClr val="tx2"/>
        </a:solidFill>
        <a:latin typeface="Tahoma" pitchFamily="34" charset="0"/>
        <a:ea typeface="+mn-ea"/>
        <a:cs typeface="+mn-cs"/>
      </a:defRPr>
    </a:lvl8pPr>
    <a:lvl9pPr marL="3657600" algn="l" defTabSz="914400" rtl="0" eaLnBrk="1" latinLnBrk="0" hangingPunct="1">
      <a:defRPr sz="4400" kern="1200">
        <a:solidFill>
          <a:schemeClr val="tx2"/>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0000"/>
    <a:srgbClr val="0000FF"/>
    <a:srgbClr val="0099CC"/>
    <a:srgbClr val="CCECFF"/>
    <a:srgbClr val="000099"/>
    <a:srgbClr val="660066"/>
    <a:srgbClr val="FF9933"/>
    <a:srgbClr val="CC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62" autoAdjust="0"/>
    <p:restoredTop sz="94444" autoAdjust="0"/>
  </p:normalViewPr>
  <p:slideViewPr>
    <p:cSldViewPr>
      <p:cViewPr>
        <p:scale>
          <a:sx n="70" d="100"/>
          <a:sy n="70" d="100"/>
        </p:scale>
        <p:origin x="-119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806" y="-78"/>
      </p:cViewPr>
      <p:guideLst>
        <p:guide orient="horz" pos="2928"/>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2.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5.fntdata"/><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7.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9986" name="Rectangle 2"/>
          <p:cNvSpPr>
            <a:spLocks noGrp="1" noChangeArrowheads="1"/>
          </p:cNvSpPr>
          <p:nvPr>
            <p:ph type="hdr" sz="quarter"/>
          </p:nvPr>
        </p:nvSpPr>
        <p:spPr bwMode="auto">
          <a:xfrm>
            <a:off x="610595" y="0"/>
            <a:ext cx="5623844" cy="909431"/>
          </a:xfrm>
          <a:prstGeom prst="rect">
            <a:avLst/>
          </a:prstGeom>
          <a:noFill/>
          <a:ln w="9525">
            <a:noFill/>
            <a:miter lim="800000"/>
            <a:headEnd/>
            <a:tailEnd/>
          </a:ln>
          <a:effectLst/>
        </p:spPr>
        <p:txBody>
          <a:bodyPr vert="horz" wrap="square" lIns="91350" tIns="45674" rIns="91350" bIns="45674" numCol="1" anchor="t" anchorCtr="0" compatLnSpc="1">
            <a:prstTxWarp prst="textNoShape">
              <a:avLst/>
            </a:prstTxWarp>
          </a:bodyPr>
          <a:lstStyle>
            <a:lvl1pPr algn="ctr">
              <a:defRPr sz="1100">
                <a:solidFill>
                  <a:schemeClr val="tx1"/>
                </a:solidFill>
                <a:latin typeface="Arial Narrow" pitchFamily="34" charset="0"/>
              </a:defRPr>
            </a:lvl1pPr>
          </a:lstStyle>
          <a:p>
            <a:pPr>
              <a:defRPr/>
            </a:pPr>
            <a:endParaRPr lang="en-US" dirty="0"/>
          </a:p>
          <a:p>
            <a:pPr>
              <a:defRPr/>
            </a:pPr>
            <a:endParaRPr lang="en-US" b="1" dirty="0" smtClean="0"/>
          </a:p>
          <a:p>
            <a:pPr>
              <a:defRPr/>
            </a:pPr>
            <a:r>
              <a:rPr lang="en-US" b="1" dirty="0" smtClean="0"/>
              <a:t>Cheat Sheet for the Stock Selection Guide (SSG)</a:t>
            </a:r>
          </a:p>
          <a:p>
            <a:pPr>
              <a:defRPr/>
            </a:pPr>
            <a:r>
              <a:rPr lang="en-US" b="1" dirty="0" smtClean="0"/>
              <a:t>Central PA Chapter of </a:t>
            </a:r>
            <a:r>
              <a:rPr lang="en-US" b="1" dirty="0" err="1" smtClean="0"/>
              <a:t>BetterInvesting</a:t>
            </a:r>
            <a:endParaRPr lang="en-US" b="1" dirty="0" smtClean="0"/>
          </a:p>
          <a:p>
            <a:pPr>
              <a:defRPr/>
            </a:pPr>
            <a:endParaRPr lang="en-US" dirty="0"/>
          </a:p>
          <a:p>
            <a:pPr>
              <a:defRPr/>
            </a:pPr>
            <a:endParaRPr lang="en-US" dirty="0"/>
          </a:p>
        </p:txBody>
      </p:sp>
      <p:sp>
        <p:nvSpPr>
          <p:cNvPr id="169988" name="Rectangle 4"/>
          <p:cNvSpPr>
            <a:spLocks noGrp="1" noChangeArrowheads="1"/>
          </p:cNvSpPr>
          <p:nvPr>
            <p:ph type="ftr" sz="quarter" idx="2"/>
          </p:nvPr>
        </p:nvSpPr>
        <p:spPr bwMode="auto">
          <a:xfrm>
            <a:off x="532800" y="8521700"/>
            <a:ext cx="5792405" cy="311564"/>
          </a:xfrm>
          <a:prstGeom prst="rect">
            <a:avLst/>
          </a:prstGeom>
          <a:noFill/>
          <a:ln w="9525">
            <a:noFill/>
            <a:miter lim="800000"/>
            <a:headEnd/>
            <a:tailEnd/>
          </a:ln>
          <a:effectLst/>
        </p:spPr>
        <p:txBody>
          <a:bodyPr vert="horz" wrap="square" lIns="91350" tIns="45674" rIns="91350" bIns="45674" numCol="1" anchor="b" anchorCtr="0" compatLnSpc="1">
            <a:prstTxWarp prst="textNoShape">
              <a:avLst/>
            </a:prstTxWarp>
          </a:bodyPr>
          <a:lstStyle>
            <a:lvl1pPr algn="ctr">
              <a:defRPr sz="1100">
                <a:solidFill>
                  <a:schemeClr val="tx1"/>
                </a:solidFill>
                <a:latin typeface="Arial Narrow" pitchFamily="34" charset="0"/>
              </a:defRPr>
            </a:lvl1pPr>
          </a:lstStyle>
          <a:p>
            <a:pPr>
              <a:defRPr/>
            </a:pPr>
            <a:endParaRPr lang="en-US" dirty="0"/>
          </a:p>
        </p:txBody>
      </p:sp>
    </p:spTree>
    <p:extLst>
      <p:ext uri="{BB962C8B-B14F-4D97-AF65-F5344CB8AC3E}">
        <p14:creationId xmlns="" xmlns:p14="http://schemas.microsoft.com/office/powerpoint/2010/main" val="36744475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1"/>
            <a:ext cx="2971643" cy="463137"/>
          </a:xfrm>
          <a:prstGeom prst="rect">
            <a:avLst/>
          </a:prstGeom>
          <a:noFill/>
          <a:ln w="9525">
            <a:noFill/>
            <a:miter lim="800000"/>
            <a:headEnd/>
            <a:tailEnd/>
          </a:ln>
          <a:effectLst/>
        </p:spPr>
        <p:txBody>
          <a:bodyPr vert="horz" wrap="square" lIns="91350" tIns="45674" rIns="91350" bIns="45674" numCol="1" anchor="t" anchorCtr="0" compatLnSpc="1">
            <a:prstTxWarp prst="textNoShape">
              <a:avLst/>
            </a:prstTxWarp>
          </a:bodyPr>
          <a:lstStyle>
            <a:lvl1pPr>
              <a:defRPr sz="1200">
                <a:solidFill>
                  <a:schemeClr val="tx1"/>
                </a:solidFill>
                <a:latin typeface="Arial" charset="0"/>
              </a:defRPr>
            </a:lvl1pPr>
          </a:lstStyle>
          <a:p>
            <a:pPr>
              <a:defRPr/>
            </a:pPr>
            <a:endParaRPr lang="en-US" dirty="0"/>
          </a:p>
        </p:txBody>
      </p:sp>
      <p:sp>
        <p:nvSpPr>
          <p:cNvPr id="15363" name="Rectangle 3"/>
          <p:cNvSpPr>
            <a:spLocks noGrp="1" noChangeArrowheads="1"/>
          </p:cNvSpPr>
          <p:nvPr>
            <p:ph type="dt" idx="1"/>
          </p:nvPr>
        </p:nvSpPr>
        <p:spPr bwMode="auto">
          <a:xfrm>
            <a:off x="3884002" y="1"/>
            <a:ext cx="2972821" cy="463137"/>
          </a:xfrm>
          <a:prstGeom prst="rect">
            <a:avLst/>
          </a:prstGeom>
          <a:noFill/>
          <a:ln w="9525">
            <a:noFill/>
            <a:miter lim="800000"/>
            <a:headEnd/>
            <a:tailEnd/>
          </a:ln>
          <a:effectLst/>
        </p:spPr>
        <p:txBody>
          <a:bodyPr vert="horz" wrap="square" lIns="91350" tIns="45674" rIns="91350" bIns="45674" numCol="1" anchor="t" anchorCtr="0" compatLnSpc="1">
            <a:prstTxWarp prst="textNoShape">
              <a:avLst/>
            </a:prstTxWarp>
          </a:bodyPr>
          <a:lstStyle>
            <a:lvl1pPr algn="r">
              <a:defRPr sz="1200">
                <a:solidFill>
                  <a:schemeClr val="tx1"/>
                </a:solidFill>
                <a:latin typeface="Arial" charset="0"/>
              </a:defRPr>
            </a:lvl1pPr>
          </a:lstStyle>
          <a:p>
            <a:pPr>
              <a:defRPr/>
            </a:pPr>
            <a:endParaRPr lang="en-US" dirty="0"/>
          </a:p>
        </p:txBody>
      </p:sp>
      <p:sp>
        <p:nvSpPr>
          <p:cNvPr id="20484" name="Rectangle 4"/>
          <p:cNvSpPr>
            <a:spLocks noGrp="1" noRot="1" noChangeAspect="1" noChangeArrowheads="1" noTextEdit="1"/>
          </p:cNvSpPr>
          <p:nvPr>
            <p:ph type="sldImg" idx="2"/>
          </p:nvPr>
        </p:nvSpPr>
        <p:spPr bwMode="auto">
          <a:xfrm>
            <a:off x="1104900" y="696913"/>
            <a:ext cx="4648200" cy="3487737"/>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686036" y="4414528"/>
            <a:ext cx="5485929" cy="4182958"/>
          </a:xfrm>
          <a:prstGeom prst="rect">
            <a:avLst/>
          </a:prstGeom>
          <a:noFill/>
          <a:ln w="9525">
            <a:noFill/>
            <a:miter lim="800000"/>
            <a:headEnd/>
            <a:tailEnd/>
          </a:ln>
          <a:effectLst/>
        </p:spPr>
        <p:txBody>
          <a:bodyPr vert="horz" wrap="square" lIns="91350" tIns="45674" rIns="91350" bIns="4567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6"/>
          <p:cNvSpPr>
            <a:spLocks noGrp="1" noChangeArrowheads="1"/>
          </p:cNvSpPr>
          <p:nvPr>
            <p:ph type="ftr" sz="quarter" idx="4"/>
          </p:nvPr>
        </p:nvSpPr>
        <p:spPr bwMode="auto">
          <a:xfrm>
            <a:off x="0" y="8831160"/>
            <a:ext cx="2971643" cy="463137"/>
          </a:xfrm>
          <a:prstGeom prst="rect">
            <a:avLst/>
          </a:prstGeom>
          <a:noFill/>
          <a:ln w="9525">
            <a:noFill/>
            <a:miter lim="800000"/>
            <a:headEnd/>
            <a:tailEnd/>
          </a:ln>
          <a:effectLst/>
        </p:spPr>
        <p:txBody>
          <a:bodyPr vert="horz" wrap="square" lIns="91350" tIns="45674" rIns="91350" bIns="45674" numCol="1" anchor="b" anchorCtr="0" compatLnSpc="1">
            <a:prstTxWarp prst="textNoShape">
              <a:avLst/>
            </a:prstTxWarp>
          </a:bodyPr>
          <a:lstStyle>
            <a:lvl1pPr>
              <a:defRPr sz="1200">
                <a:solidFill>
                  <a:schemeClr val="tx1"/>
                </a:solidFill>
                <a:latin typeface="Arial" charset="0"/>
              </a:defRPr>
            </a:lvl1pPr>
          </a:lstStyle>
          <a:p>
            <a:pPr>
              <a:defRPr/>
            </a:pPr>
            <a:endParaRPr lang="en-US" dirty="0"/>
          </a:p>
        </p:txBody>
      </p:sp>
      <p:sp>
        <p:nvSpPr>
          <p:cNvPr id="15367" name="Rectangle 7"/>
          <p:cNvSpPr>
            <a:spLocks noGrp="1" noChangeArrowheads="1"/>
          </p:cNvSpPr>
          <p:nvPr>
            <p:ph type="sldNum" sz="quarter" idx="5"/>
          </p:nvPr>
        </p:nvSpPr>
        <p:spPr bwMode="auto">
          <a:xfrm>
            <a:off x="3884002" y="8831160"/>
            <a:ext cx="2972821" cy="463137"/>
          </a:xfrm>
          <a:prstGeom prst="rect">
            <a:avLst/>
          </a:prstGeom>
          <a:noFill/>
          <a:ln w="9525">
            <a:noFill/>
            <a:miter lim="800000"/>
            <a:headEnd/>
            <a:tailEnd/>
          </a:ln>
          <a:effectLst/>
        </p:spPr>
        <p:txBody>
          <a:bodyPr vert="horz" wrap="square" lIns="91350" tIns="45674" rIns="91350" bIns="45674" numCol="1" anchor="b" anchorCtr="0" compatLnSpc="1">
            <a:prstTxWarp prst="textNoShape">
              <a:avLst/>
            </a:prstTxWarp>
          </a:bodyPr>
          <a:lstStyle>
            <a:lvl1pPr algn="r">
              <a:defRPr sz="1200">
                <a:solidFill>
                  <a:schemeClr val="tx1"/>
                </a:solidFill>
                <a:latin typeface="Arial" charset="0"/>
              </a:defRPr>
            </a:lvl1pPr>
          </a:lstStyle>
          <a:p>
            <a:pPr>
              <a:defRPr/>
            </a:pPr>
            <a:fld id="{390EC435-E6BE-4FF5-8D07-C0FA3050DEAF}" type="slidenum">
              <a:rPr lang="en-US"/>
              <a:pPr>
                <a:defRPr/>
              </a:pPr>
              <a:t>‹#›</a:t>
            </a:fld>
            <a:endParaRPr lang="en-US" dirty="0"/>
          </a:p>
        </p:txBody>
      </p:sp>
    </p:spTree>
    <p:extLst>
      <p:ext uri="{BB962C8B-B14F-4D97-AF65-F5344CB8AC3E}">
        <p14:creationId xmlns="" xmlns:p14="http://schemas.microsoft.com/office/powerpoint/2010/main" val="41368251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9058">
              <a:defRPr/>
            </a:pPr>
            <a:r>
              <a:rPr lang="en-US" dirty="0" smtClean="0"/>
              <a:t>We put the copyright</a:t>
            </a:r>
            <a:r>
              <a:rPr lang="en-US" baseline="0" dirty="0" smtClean="0"/>
              <a:t> on our original work since we might be presenting this in other venues.  However, you are most welcome to use this resource, and it will be available to you on our secured website at myiclub.com.</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90EC435-E6BE-4FF5-8D07-C0FA3050DEAF}" type="slidenum">
              <a:rPr lang="en-US" smtClean="0"/>
              <a:pPr>
                <a:defRPr/>
              </a:pPr>
              <a:t>2</a:t>
            </a:fld>
            <a:endParaRPr lang="en-US" dirty="0"/>
          </a:p>
        </p:txBody>
      </p:sp>
    </p:spTree>
    <p:extLst>
      <p:ext uri="{BB962C8B-B14F-4D97-AF65-F5344CB8AC3E}">
        <p14:creationId xmlns="" xmlns:p14="http://schemas.microsoft.com/office/powerpoint/2010/main" val="3153251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ln/>
        </p:spPr>
      </p:sp>
      <p:sp>
        <p:nvSpPr>
          <p:cNvPr id="31746" name="Notes Placeholder 2"/>
          <p:cNvSpPr>
            <a:spLocks noGrp="1"/>
          </p:cNvSpPr>
          <p:nvPr>
            <p:ph type="body" idx="1"/>
          </p:nvPr>
        </p:nvSpPr>
        <p:spPr>
          <a:noFill/>
          <a:ln/>
        </p:spPr>
        <p:txBody>
          <a:bodyPr/>
          <a:lstStyle/>
          <a:p>
            <a:endParaRPr lang="en-US" dirty="0" smtClean="0"/>
          </a:p>
        </p:txBody>
      </p:sp>
      <p:sp>
        <p:nvSpPr>
          <p:cNvPr id="31747" name="Slide Number Placeholder 3"/>
          <p:cNvSpPr>
            <a:spLocks noGrp="1"/>
          </p:cNvSpPr>
          <p:nvPr>
            <p:ph type="sldNum" sz="quarter" idx="5"/>
          </p:nvPr>
        </p:nvSpPr>
        <p:spPr>
          <a:noFill/>
        </p:spPr>
        <p:txBody>
          <a:bodyPr/>
          <a:lstStyle/>
          <a:p>
            <a:fld id="{E329C158-44F9-47FA-BF1D-C2EC9F6FAE00}" type="slidenum">
              <a:rPr lang="en-US" smtClean="0"/>
              <a:pPr/>
              <a:t>3</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2600" dirty="0"/>
          </a:p>
        </p:txBody>
      </p:sp>
      <p:sp>
        <p:nvSpPr>
          <p:cNvPr id="4" name="Slide Number Placeholder 3"/>
          <p:cNvSpPr>
            <a:spLocks noGrp="1"/>
          </p:cNvSpPr>
          <p:nvPr>
            <p:ph type="sldNum" sz="quarter" idx="10"/>
          </p:nvPr>
        </p:nvSpPr>
        <p:spPr/>
        <p:txBody>
          <a:bodyPr/>
          <a:lstStyle/>
          <a:p>
            <a:pPr>
              <a:defRPr/>
            </a:pPr>
            <a:fld id="{390EC435-E6BE-4FF5-8D07-C0FA3050DEAF}" type="slidenum">
              <a:rPr lang="en-US" smtClean="0"/>
              <a:pPr>
                <a:defRPr/>
              </a:pPr>
              <a:t>8</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endParaRPr lang="en-US" smtClean="0"/>
          </a:p>
        </p:txBody>
      </p:sp>
      <p:sp>
        <p:nvSpPr>
          <p:cNvPr id="74756" name="Slide Number Placeholder 3"/>
          <p:cNvSpPr>
            <a:spLocks noGrp="1"/>
          </p:cNvSpPr>
          <p:nvPr>
            <p:ph type="sldNum" sz="quarter" idx="5"/>
          </p:nvPr>
        </p:nvSpPr>
        <p:spPr>
          <a:noFill/>
        </p:spPr>
        <p:txBody>
          <a:bodyPr/>
          <a:lstStyle/>
          <a:p>
            <a:fld id="{32DF3504-710A-4F3F-AD0E-F207690E3EAB}" type="slidenum">
              <a:rPr lang="en-US" smtClean="0"/>
              <a:pPr/>
              <a:t>10</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en-US" smtClean="0"/>
          </a:p>
        </p:txBody>
      </p:sp>
      <p:sp>
        <p:nvSpPr>
          <p:cNvPr id="77828" name="Slide Number Placeholder 3"/>
          <p:cNvSpPr>
            <a:spLocks noGrp="1"/>
          </p:cNvSpPr>
          <p:nvPr>
            <p:ph type="sldNum" sz="quarter" idx="5"/>
          </p:nvPr>
        </p:nvSpPr>
        <p:spPr>
          <a:noFill/>
        </p:spPr>
        <p:txBody>
          <a:bodyPr/>
          <a:lstStyle/>
          <a:p>
            <a:fld id="{737A4749-4223-44AC-B79F-DD03C2FBAB7F}" type="slidenum">
              <a:rPr lang="en-US" smtClean="0"/>
              <a:pPr/>
              <a:t>11</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en-US" smtClean="0"/>
          </a:p>
        </p:txBody>
      </p:sp>
      <p:sp>
        <p:nvSpPr>
          <p:cNvPr id="77828" name="Slide Number Placeholder 3"/>
          <p:cNvSpPr>
            <a:spLocks noGrp="1"/>
          </p:cNvSpPr>
          <p:nvPr>
            <p:ph type="sldNum" sz="quarter" idx="5"/>
          </p:nvPr>
        </p:nvSpPr>
        <p:spPr>
          <a:noFill/>
        </p:spPr>
        <p:txBody>
          <a:bodyPr/>
          <a:lstStyle/>
          <a:p>
            <a:fld id="{737A4749-4223-44AC-B79F-DD03C2FBAB7F}" type="slidenum">
              <a:rPr lang="en-US" smtClean="0"/>
              <a:pPr/>
              <a:t>12</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en-US" smtClean="0"/>
          </a:p>
        </p:txBody>
      </p:sp>
      <p:sp>
        <p:nvSpPr>
          <p:cNvPr id="77828" name="Slide Number Placeholder 3"/>
          <p:cNvSpPr>
            <a:spLocks noGrp="1"/>
          </p:cNvSpPr>
          <p:nvPr>
            <p:ph type="sldNum" sz="quarter" idx="5"/>
          </p:nvPr>
        </p:nvSpPr>
        <p:spPr>
          <a:noFill/>
        </p:spPr>
        <p:txBody>
          <a:bodyPr/>
          <a:lstStyle/>
          <a:p>
            <a:fld id="{737A4749-4223-44AC-B79F-DD03C2FBAB7F}" type="slidenum">
              <a:rPr lang="en-US" smtClean="0"/>
              <a:pPr/>
              <a:t>13</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Reuters.com is</a:t>
            </a:r>
            <a:r>
              <a:rPr lang="en-US" baseline="0" dirty="0" smtClean="0"/>
              <a:t> a good financial website to check industry averages for your company under study.</a:t>
            </a:r>
            <a:endParaRPr lang="en-US" dirty="0"/>
          </a:p>
        </p:txBody>
      </p:sp>
      <p:sp>
        <p:nvSpPr>
          <p:cNvPr id="4" name="Slide Number Placeholder 3"/>
          <p:cNvSpPr>
            <a:spLocks noGrp="1"/>
          </p:cNvSpPr>
          <p:nvPr>
            <p:ph type="sldNum" sz="quarter" idx="10"/>
          </p:nvPr>
        </p:nvSpPr>
        <p:spPr/>
        <p:txBody>
          <a:bodyPr/>
          <a:lstStyle/>
          <a:p>
            <a:pPr>
              <a:defRPr/>
            </a:pPr>
            <a:fld id="{390EC435-E6BE-4FF5-8D07-C0FA3050DEAF}" type="slidenum">
              <a:rPr lang="en-US" smtClean="0"/>
              <a:pPr>
                <a:defRPr/>
              </a:pPr>
              <a:t>18</a:t>
            </a:fld>
            <a:endParaRPr lang="en-US" dirty="0"/>
          </a:p>
        </p:txBody>
      </p:sp>
    </p:spTree>
    <p:extLst>
      <p:ext uri="{BB962C8B-B14F-4D97-AF65-F5344CB8AC3E}">
        <p14:creationId xmlns="" xmlns:p14="http://schemas.microsoft.com/office/powerpoint/2010/main" val="3220826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Insiders = the officers and directors</a:t>
            </a:r>
            <a:r>
              <a:rPr lang="en-US" baseline="0" dirty="0" smtClean="0"/>
              <a:t> of a company.</a:t>
            </a:r>
            <a:endParaRPr lang="en-US" dirty="0"/>
          </a:p>
        </p:txBody>
      </p:sp>
      <p:sp>
        <p:nvSpPr>
          <p:cNvPr id="4" name="Slide Number Placeholder 3"/>
          <p:cNvSpPr>
            <a:spLocks noGrp="1"/>
          </p:cNvSpPr>
          <p:nvPr>
            <p:ph type="sldNum" sz="quarter" idx="10"/>
          </p:nvPr>
        </p:nvSpPr>
        <p:spPr/>
        <p:txBody>
          <a:bodyPr/>
          <a:lstStyle/>
          <a:p>
            <a:pPr>
              <a:defRPr/>
            </a:pPr>
            <a:fld id="{390EC435-E6BE-4FF5-8D07-C0FA3050DEAF}" type="slidenum">
              <a:rPr lang="en-US" smtClean="0"/>
              <a:pPr>
                <a:defRPr/>
              </a:pPr>
              <a:t>19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9058">
              <a:defRPr/>
            </a:pPr>
            <a:r>
              <a:rPr lang="en-US" dirty="0" smtClean="0"/>
              <a:t>Institutions are Banks, Mutual</a:t>
            </a:r>
            <a:r>
              <a:rPr lang="en-US" baseline="0" dirty="0" smtClean="0"/>
              <a:t> Funds, Exchange Traded Funds, Hedge Funds.  Institutions are buying more stocks today due to 401K plans and IRA’s (individual retirement accounts as people have to plan for their own retirement plans today – few pensions plans are available.  Also people have 529 plans for their children’s education funds.</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90EC435-E6BE-4FF5-8D07-C0FA3050DEAF}" type="slidenum">
              <a:rPr lang="en-US" smtClean="0"/>
              <a:pPr>
                <a:defRPr/>
              </a:pPr>
              <a:t>20</a:t>
            </a:fld>
            <a:endParaRPr lang="en-US" dirty="0"/>
          </a:p>
        </p:txBody>
      </p:sp>
    </p:spTree>
    <p:extLst>
      <p:ext uri="{BB962C8B-B14F-4D97-AF65-F5344CB8AC3E}">
        <p14:creationId xmlns="" xmlns:p14="http://schemas.microsoft.com/office/powerpoint/2010/main" val="4248289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90EC435-E6BE-4FF5-8D07-C0FA3050DEAF}" type="slidenum">
              <a:rPr lang="en-US" smtClean="0"/>
              <a:pPr>
                <a:defRPr/>
              </a:pPr>
              <a:t>22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9058">
              <a:spcBef>
                <a:spcPts val="0"/>
              </a:spcBef>
              <a:spcAft>
                <a:spcPts val="0"/>
              </a:spcAft>
              <a:tabLst>
                <a:tab pos="416651" algn="l"/>
              </a:tabLst>
              <a:defRPr/>
            </a:pPr>
            <a:r>
              <a:rPr lang="en-US" sz="2700" dirty="0">
                <a:solidFill>
                  <a:srgbClr val="000000"/>
                </a:solidFill>
                <a:latin typeface="Times New Roman"/>
                <a:ea typeface="Times New Roman"/>
              </a:rPr>
              <a:t>Do not predict future earnings per share growth to be higher than 15%.  It is okay to go up to 20% if this is a fast growing company (more in its infancy than being a mature company).</a:t>
            </a:r>
          </a:p>
          <a:p>
            <a:endParaRPr lang="en-US" dirty="0"/>
          </a:p>
        </p:txBody>
      </p:sp>
      <p:sp>
        <p:nvSpPr>
          <p:cNvPr id="4" name="Slide Number Placeholder 3"/>
          <p:cNvSpPr>
            <a:spLocks noGrp="1"/>
          </p:cNvSpPr>
          <p:nvPr>
            <p:ph type="sldNum" sz="quarter" idx="10"/>
          </p:nvPr>
        </p:nvSpPr>
        <p:spPr/>
        <p:txBody>
          <a:bodyPr/>
          <a:lstStyle/>
          <a:p>
            <a:pPr>
              <a:defRPr/>
            </a:pPr>
            <a:fld id="{390EC435-E6BE-4FF5-8D07-C0FA3050DEAF}" type="slidenum">
              <a:rPr lang="en-US" smtClean="0"/>
              <a:pPr>
                <a:defRPr/>
              </a:pPr>
              <a:t>27</a:t>
            </a:fld>
            <a:endParaRPr lang="en-US" dirty="0"/>
          </a:p>
        </p:txBody>
      </p:sp>
    </p:spTree>
    <p:extLst>
      <p:ext uri="{BB962C8B-B14F-4D97-AF65-F5344CB8AC3E}">
        <p14:creationId xmlns="" xmlns:p14="http://schemas.microsoft.com/office/powerpoint/2010/main" val="3718631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ln/>
        </p:spPr>
      </p:sp>
      <p:sp>
        <p:nvSpPr>
          <p:cNvPr id="31746" name="Notes Placeholder 2"/>
          <p:cNvSpPr>
            <a:spLocks noGrp="1"/>
          </p:cNvSpPr>
          <p:nvPr>
            <p:ph type="body" idx="1"/>
          </p:nvPr>
        </p:nvSpPr>
        <p:spPr>
          <a:noFill/>
          <a:ln/>
        </p:spPr>
        <p:txBody>
          <a:bodyPr/>
          <a:lstStyle/>
          <a:p>
            <a:endParaRPr lang="en-US" dirty="0" smtClean="0"/>
          </a:p>
        </p:txBody>
      </p:sp>
      <p:sp>
        <p:nvSpPr>
          <p:cNvPr id="31747" name="Slide Number Placeholder 3"/>
          <p:cNvSpPr>
            <a:spLocks noGrp="1"/>
          </p:cNvSpPr>
          <p:nvPr>
            <p:ph type="sldNum" sz="quarter" idx="5"/>
          </p:nvPr>
        </p:nvSpPr>
        <p:spPr>
          <a:noFill/>
        </p:spPr>
        <p:txBody>
          <a:bodyPr/>
          <a:lstStyle/>
          <a:p>
            <a:fld id="{E329C158-44F9-47FA-BF1D-C2EC9F6FAE00}" type="slidenum">
              <a:rPr lang="en-US" smtClean="0"/>
              <a:pPr/>
              <a:t>28</a:t>
            </a:fld>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noTextEdit="1"/>
          </p:cNvSpPr>
          <p:nvPr>
            <p:ph type="sldImg"/>
          </p:nvPr>
        </p:nvSpPr>
        <p:spPr>
          <a:ln/>
        </p:spPr>
      </p:sp>
      <p:sp>
        <p:nvSpPr>
          <p:cNvPr id="88066" name="Notes Placeholder 2"/>
          <p:cNvSpPr>
            <a:spLocks noGrp="1"/>
          </p:cNvSpPr>
          <p:nvPr>
            <p:ph type="body" idx="1"/>
          </p:nvPr>
        </p:nvSpPr>
        <p:spPr>
          <a:noFill/>
          <a:ln/>
        </p:spPr>
        <p:txBody>
          <a:bodyPr/>
          <a:lstStyle/>
          <a:p>
            <a:endParaRPr lang="en-US" dirty="0" smtClean="0"/>
          </a:p>
        </p:txBody>
      </p:sp>
      <p:sp>
        <p:nvSpPr>
          <p:cNvPr id="88067" name="Slide Number Placeholder 3"/>
          <p:cNvSpPr>
            <a:spLocks noGrp="1"/>
          </p:cNvSpPr>
          <p:nvPr>
            <p:ph type="sldNum" sz="quarter" idx="5"/>
          </p:nvPr>
        </p:nvSpPr>
        <p:spPr>
          <a:noFill/>
        </p:spPr>
        <p:txBody>
          <a:bodyPr/>
          <a:lstStyle/>
          <a:p>
            <a:fld id="{8FCE11E8-C5E5-4FB2-8DFE-65555EAEBEF4}" type="slidenum">
              <a:rPr lang="en-US" smtClean="0"/>
              <a:pPr/>
              <a:t>29</a:t>
            </a:fld>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ln/>
        </p:spPr>
      </p:sp>
      <p:sp>
        <p:nvSpPr>
          <p:cNvPr id="31746" name="Notes Placeholder 2"/>
          <p:cNvSpPr>
            <a:spLocks noGrp="1"/>
          </p:cNvSpPr>
          <p:nvPr>
            <p:ph type="body" idx="1"/>
          </p:nvPr>
        </p:nvSpPr>
        <p:spPr>
          <a:noFill/>
          <a:ln/>
        </p:spPr>
        <p:txBody>
          <a:bodyPr/>
          <a:lstStyle/>
          <a:p>
            <a:endParaRPr lang="en-US" dirty="0" smtClean="0"/>
          </a:p>
        </p:txBody>
      </p:sp>
      <p:sp>
        <p:nvSpPr>
          <p:cNvPr id="31747" name="Slide Number Placeholder 3"/>
          <p:cNvSpPr>
            <a:spLocks noGrp="1"/>
          </p:cNvSpPr>
          <p:nvPr>
            <p:ph type="sldNum" sz="quarter" idx="5"/>
          </p:nvPr>
        </p:nvSpPr>
        <p:spPr>
          <a:noFill/>
        </p:spPr>
        <p:txBody>
          <a:bodyPr/>
          <a:lstStyle/>
          <a:p>
            <a:fld id="{E329C158-44F9-47FA-BF1D-C2EC9F6FAE00}" type="slidenum">
              <a:rPr lang="en-US" smtClean="0">
                <a:solidFill>
                  <a:srgbClr val="1F497D"/>
                </a:solidFill>
              </a:rPr>
              <a:pPr/>
              <a:t>31</a:t>
            </a:fld>
            <a:endParaRPr lang="en-US" dirty="0" smtClean="0">
              <a:solidFill>
                <a:srgbClr val="1F497D"/>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do:  Add Coach FY</a:t>
            </a:r>
            <a:r>
              <a:rPr lang="en-US" baseline="0" dirty="0" smtClean="0"/>
              <a:t> 2013, Q1</a:t>
            </a:r>
            <a:endParaRPr lang="en-US" dirty="0"/>
          </a:p>
        </p:txBody>
      </p:sp>
      <p:sp>
        <p:nvSpPr>
          <p:cNvPr id="4" name="Slide Number Placeholder 3"/>
          <p:cNvSpPr>
            <a:spLocks noGrp="1"/>
          </p:cNvSpPr>
          <p:nvPr>
            <p:ph type="sldNum" sz="quarter" idx="10"/>
          </p:nvPr>
        </p:nvSpPr>
        <p:spPr/>
        <p:txBody>
          <a:bodyPr/>
          <a:lstStyle/>
          <a:p>
            <a:pPr>
              <a:defRPr/>
            </a:pPr>
            <a:fld id="{390EC435-E6BE-4FF5-8D07-C0FA3050DEAF}" type="slidenum">
              <a:rPr lang="en-US" smtClean="0"/>
              <a:pPr>
                <a:defRPr/>
              </a:pPr>
              <a:t>32</a:t>
            </a:fld>
            <a:endParaRPr lang="en-US" dirty="0"/>
          </a:p>
        </p:txBody>
      </p:sp>
    </p:spTree>
    <p:extLst>
      <p:ext uri="{BB962C8B-B14F-4D97-AF65-F5344CB8AC3E}">
        <p14:creationId xmlns="" xmlns:p14="http://schemas.microsoft.com/office/powerpoint/2010/main" val="5376391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pPr eaLnBrk="1" hangingPunct="1"/>
            <a:endParaRPr lang="en-US" smtClean="0"/>
          </a:p>
        </p:txBody>
      </p:sp>
      <p:sp>
        <p:nvSpPr>
          <p:cNvPr id="65540" name="Slide Number Placeholder 3"/>
          <p:cNvSpPr>
            <a:spLocks noGrp="1"/>
          </p:cNvSpPr>
          <p:nvPr>
            <p:ph type="sldNum" sz="quarter" idx="5"/>
          </p:nvPr>
        </p:nvSpPr>
        <p:spPr>
          <a:noFill/>
        </p:spPr>
        <p:txBody>
          <a:bodyPr/>
          <a:lstStyle/>
          <a:p>
            <a:fld id="{7DDB5A37-A34A-4056-8DC8-DF6F256DC276}" type="slidenum">
              <a:rPr lang="en-US" smtClean="0"/>
              <a:pPr/>
              <a:t>35</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90EC435-E6BE-4FF5-8D07-C0FA3050DEAF}" type="slidenum">
              <a:rPr lang="en-US" smtClean="0"/>
              <a:pPr>
                <a:defRPr/>
              </a:pPr>
              <a:t>37</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noTextEdit="1"/>
          </p:cNvSpPr>
          <p:nvPr>
            <p:ph type="sldImg"/>
          </p:nvPr>
        </p:nvSpPr>
        <p:spPr>
          <a:ln/>
        </p:spPr>
      </p:sp>
      <p:sp>
        <p:nvSpPr>
          <p:cNvPr id="88066" name="Notes Placeholder 2"/>
          <p:cNvSpPr>
            <a:spLocks noGrp="1"/>
          </p:cNvSpPr>
          <p:nvPr>
            <p:ph type="body" idx="1"/>
          </p:nvPr>
        </p:nvSpPr>
        <p:spPr>
          <a:noFill/>
          <a:ln/>
        </p:spPr>
        <p:txBody>
          <a:bodyPr/>
          <a:lstStyle/>
          <a:p>
            <a:endParaRPr lang="en-US" dirty="0" smtClean="0"/>
          </a:p>
        </p:txBody>
      </p:sp>
      <p:sp>
        <p:nvSpPr>
          <p:cNvPr id="88067" name="Slide Number Placeholder 3"/>
          <p:cNvSpPr>
            <a:spLocks noGrp="1"/>
          </p:cNvSpPr>
          <p:nvPr>
            <p:ph type="sldNum" sz="quarter" idx="5"/>
          </p:nvPr>
        </p:nvSpPr>
        <p:spPr>
          <a:noFill/>
        </p:spPr>
        <p:txBody>
          <a:bodyPr/>
          <a:lstStyle/>
          <a:p>
            <a:fld id="{8FCE11E8-C5E5-4FB2-8DFE-65555EAEBEF4}" type="slidenum">
              <a:rPr lang="en-US" smtClean="0"/>
              <a:pPr/>
              <a:t>48</a:t>
            </a:fld>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a:ln/>
        </p:spPr>
      </p:sp>
      <p:sp>
        <p:nvSpPr>
          <p:cNvPr id="142339" name="Notes Placeholder 2"/>
          <p:cNvSpPr>
            <a:spLocks noGrp="1"/>
          </p:cNvSpPr>
          <p:nvPr>
            <p:ph type="body" idx="1"/>
          </p:nvPr>
        </p:nvSpPr>
        <p:spPr>
          <a:noFill/>
          <a:ln/>
        </p:spPr>
        <p:txBody>
          <a:bodyPr/>
          <a:lstStyle/>
          <a:p>
            <a:pPr eaLnBrk="1" hangingPunct="1"/>
            <a:endParaRPr lang="en-US" smtClean="0"/>
          </a:p>
        </p:txBody>
      </p:sp>
      <p:sp>
        <p:nvSpPr>
          <p:cNvPr id="142340" name="Slide Number Placeholder 3"/>
          <p:cNvSpPr>
            <a:spLocks noGrp="1"/>
          </p:cNvSpPr>
          <p:nvPr>
            <p:ph type="sldNum" sz="quarter" idx="5"/>
          </p:nvPr>
        </p:nvSpPr>
        <p:spPr>
          <a:noFill/>
        </p:spPr>
        <p:txBody>
          <a:bodyPr/>
          <a:lstStyle/>
          <a:p>
            <a:fld id="{C79FC1BF-1B44-4040-8EC5-D44F666E2BF5}" type="slidenum">
              <a:rPr lang="en-US" smtClean="0"/>
              <a:pPr/>
              <a:t>49</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pPr>
                  <a:defRPr/>
                </a:pPr>
                <a:endParaRPr lang="en-US" dirty="0"/>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defRPr/>
                </a:pPr>
                <a:endParaRPr lang="en-US" dirty="0"/>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pPr>
                  <a:defRPr/>
                </a:pPr>
                <a:endParaRPr lang="en-US" dirty="0"/>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en-US" dirty="0"/>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defRPr/>
              </a:pPr>
              <a:endParaRPr lang="en-US" dirty="0"/>
            </a:p>
          </p:txBody>
        </p:sp>
        <p:sp>
          <p:nvSpPr>
            <p:cNvPr id="8"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pPr>
                <a:defRPr/>
              </a:pPr>
              <a:endParaRPr lang="en-US" dirty="0"/>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dirty="0"/>
            </a:p>
          </p:txBody>
        </p:sp>
      </p:grpSp>
      <p:sp>
        <p:nvSpPr>
          <p:cNvPr id="5132" name="Rectangle 12"/>
          <p:cNvSpPr>
            <a:spLocks noGrp="1" noChangeArrowheads="1"/>
          </p:cNvSpPr>
          <p:nvPr>
            <p:ph type="ctrTitle"/>
          </p:nvPr>
        </p:nvSpPr>
        <p:spPr>
          <a:xfrm>
            <a:off x="990600" y="1676400"/>
            <a:ext cx="7772400" cy="1462088"/>
          </a:xfrm>
        </p:spPr>
        <p:txBody>
          <a:bodyPr/>
          <a:lstStyle>
            <a:lvl1pPr>
              <a:defRPr/>
            </a:lvl1pPr>
          </a:lstStyle>
          <a:p>
            <a:r>
              <a:rPr lang="en-US"/>
              <a:t>Click to edit Master title style</a:t>
            </a:r>
          </a:p>
        </p:txBody>
      </p:sp>
      <p:sp>
        <p:nvSpPr>
          <p:cNvPr id="5133"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endParaRPr lang="en-US" dirty="0"/>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en-US" dirty="0"/>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pPr>
              <a:defRPr/>
            </a:pPr>
            <a:fld id="{D8983218-64EE-479C-AB5A-8711BEF167B1}"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1"/>
          <p:cNvSpPr>
            <a:spLocks noGrp="1" noChangeArrowheads="1"/>
          </p:cNvSpPr>
          <p:nvPr>
            <p:ph type="dt" sz="half" idx="10"/>
          </p:nvPr>
        </p:nvSpPr>
        <p:spPr>
          <a:ln/>
        </p:spPr>
        <p:txBody>
          <a:bodyPr/>
          <a:lstStyle>
            <a:lvl1pPr>
              <a:defRPr/>
            </a:lvl1pPr>
          </a:lstStyle>
          <a:p>
            <a:pPr>
              <a:defRPr/>
            </a:pPr>
            <a:endParaRPr lang="en-US" dirty="0"/>
          </a:p>
        </p:txBody>
      </p:sp>
      <p:sp>
        <p:nvSpPr>
          <p:cNvPr id="5"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3"/>
          <p:cNvSpPr>
            <a:spLocks noGrp="1" noChangeArrowheads="1"/>
          </p:cNvSpPr>
          <p:nvPr>
            <p:ph type="sldNum" sz="quarter" idx="12"/>
          </p:nvPr>
        </p:nvSpPr>
        <p:spPr>
          <a:ln/>
        </p:spPr>
        <p:txBody>
          <a:bodyPr/>
          <a:lstStyle>
            <a:lvl1pPr>
              <a:defRPr/>
            </a:lvl1pPr>
          </a:lstStyle>
          <a:p>
            <a:pPr>
              <a:defRPr/>
            </a:pPr>
            <a:fld id="{651E6799-E987-478E-BF43-167D2AE62FE3}"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en-US" dirty="0"/>
          </a:p>
        </p:txBody>
      </p:sp>
      <p:sp>
        <p:nvSpPr>
          <p:cNvPr id="5"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3"/>
          <p:cNvSpPr>
            <a:spLocks noGrp="1" noChangeArrowheads="1"/>
          </p:cNvSpPr>
          <p:nvPr>
            <p:ph type="sldNum" sz="quarter" idx="12"/>
          </p:nvPr>
        </p:nvSpPr>
        <p:spPr>
          <a:ln/>
        </p:spPr>
        <p:txBody>
          <a:bodyPr/>
          <a:lstStyle>
            <a:lvl1pPr>
              <a:defRPr/>
            </a:lvl1pPr>
          </a:lstStyle>
          <a:p>
            <a:pPr>
              <a:defRPr/>
            </a:pPr>
            <a:fld id="{4E89C3C8-CAC8-4775-A421-05B48F140A6A}"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dirty="0"/>
          </a:p>
        </p:txBody>
      </p:sp>
      <p:sp>
        <p:nvSpPr>
          <p:cNvPr id="6"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3"/>
          <p:cNvSpPr>
            <a:spLocks noGrp="1" noChangeArrowheads="1"/>
          </p:cNvSpPr>
          <p:nvPr>
            <p:ph type="sldNum" sz="quarter" idx="12"/>
          </p:nvPr>
        </p:nvSpPr>
        <p:spPr>
          <a:ln/>
        </p:spPr>
        <p:txBody>
          <a:bodyPr/>
          <a:lstStyle>
            <a:lvl1pPr>
              <a:defRPr/>
            </a:lvl1pPr>
          </a:lstStyle>
          <a:p>
            <a:pPr>
              <a:defRPr/>
            </a:pPr>
            <a:fld id="{3DD2C2B9-4862-4C30-9E3B-B0FD2713341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a:ln/>
        </p:spPr>
        <p:txBody>
          <a:bodyPr/>
          <a:lstStyle>
            <a:lvl1pPr>
              <a:defRPr/>
            </a:lvl1pPr>
          </a:lstStyle>
          <a:p>
            <a:pPr>
              <a:defRPr/>
            </a:pPr>
            <a:endParaRPr lang="en-US" dirty="0"/>
          </a:p>
        </p:txBody>
      </p:sp>
      <p:sp>
        <p:nvSpPr>
          <p:cNvPr id="8"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13"/>
          <p:cNvSpPr>
            <a:spLocks noGrp="1" noChangeArrowheads="1"/>
          </p:cNvSpPr>
          <p:nvPr>
            <p:ph type="sldNum" sz="quarter" idx="12"/>
          </p:nvPr>
        </p:nvSpPr>
        <p:spPr>
          <a:ln/>
        </p:spPr>
        <p:txBody>
          <a:bodyPr/>
          <a:lstStyle>
            <a:lvl1pPr>
              <a:defRPr/>
            </a:lvl1pPr>
          </a:lstStyle>
          <a:p>
            <a:pPr>
              <a:defRPr/>
            </a:pPr>
            <a:fld id="{5C9FC6DB-C235-43AA-A85A-73F22C9E98A4}"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a:ln/>
        </p:spPr>
        <p:txBody>
          <a:bodyPr/>
          <a:lstStyle>
            <a:lvl1pPr>
              <a:defRPr/>
            </a:lvl1pPr>
          </a:lstStyle>
          <a:p>
            <a:pPr>
              <a:defRPr/>
            </a:pPr>
            <a:endParaRPr lang="en-US" dirty="0"/>
          </a:p>
        </p:txBody>
      </p:sp>
      <p:sp>
        <p:nvSpPr>
          <p:cNvPr id="4"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3"/>
          <p:cNvSpPr>
            <a:spLocks noGrp="1" noChangeArrowheads="1"/>
          </p:cNvSpPr>
          <p:nvPr>
            <p:ph type="sldNum" sz="quarter" idx="12"/>
          </p:nvPr>
        </p:nvSpPr>
        <p:spPr>
          <a:ln/>
        </p:spPr>
        <p:txBody>
          <a:bodyPr/>
          <a:lstStyle>
            <a:lvl1pPr>
              <a:defRPr/>
            </a:lvl1pPr>
          </a:lstStyle>
          <a:p>
            <a:pPr>
              <a:defRPr/>
            </a:pPr>
            <a:fld id="{DCD43F38-CB77-4A55-AFA6-2EDDE311B460}"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dirty="0"/>
          </a:p>
        </p:txBody>
      </p:sp>
      <p:sp>
        <p:nvSpPr>
          <p:cNvPr id="3"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3"/>
          <p:cNvSpPr>
            <a:spLocks noGrp="1" noChangeArrowheads="1"/>
          </p:cNvSpPr>
          <p:nvPr>
            <p:ph type="sldNum" sz="quarter" idx="12"/>
          </p:nvPr>
        </p:nvSpPr>
        <p:spPr>
          <a:ln/>
        </p:spPr>
        <p:txBody>
          <a:bodyPr/>
          <a:lstStyle>
            <a:lvl1pPr>
              <a:defRPr/>
            </a:lvl1pPr>
          </a:lstStyle>
          <a:p>
            <a:pPr>
              <a:defRPr/>
            </a:pPr>
            <a:fld id="{69605F2C-BA01-450B-BE5A-4BC1E3F6372C}"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dirty="0"/>
          </a:p>
        </p:txBody>
      </p:sp>
      <p:sp>
        <p:nvSpPr>
          <p:cNvPr id="6"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3"/>
          <p:cNvSpPr>
            <a:spLocks noGrp="1" noChangeArrowheads="1"/>
          </p:cNvSpPr>
          <p:nvPr>
            <p:ph type="sldNum" sz="quarter" idx="12"/>
          </p:nvPr>
        </p:nvSpPr>
        <p:spPr>
          <a:ln/>
        </p:spPr>
        <p:txBody>
          <a:bodyPr/>
          <a:lstStyle>
            <a:lvl1pPr>
              <a:defRPr/>
            </a:lvl1pPr>
          </a:lstStyle>
          <a:p>
            <a:pPr>
              <a:defRPr/>
            </a:pPr>
            <a:fld id="{79A92FF2-9162-4C09-93F7-3415BDB410B2}"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dirty="0"/>
          </a:p>
        </p:txBody>
      </p:sp>
      <p:sp>
        <p:nvSpPr>
          <p:cNvPr id="6"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3"/>
          <p:cNvSpPr>
            <a:spLocks noGrp="1" noChangeArrowheads="1"/>
          </p:cNvSpPr>
          <p:nvPr>
            <p:ph type="sldNum" sz="quarter" idx="12"/>
          </p:nvPr>
        </p:nvSpPr>
        <p:spPr>
          <a:ln/>
        </p:spPr>
        <p:txBody>
          <a:bodyPr/>
          <a:lstStyle>
            <a:lvl1pPr>
              <a:defRPr/>
            </a:lvl1pPr>
          </a:lstStyle>
          <a:p>
            <a:pPr>
              <a:defRPr/>
            </a:pPr>
            <a:fld id="{DBE4EF5D-34BE-49A2-9FB8-A6AFA137F56A}"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dirty="0"/>
          </a:p>
        </p:txBody>
      </p:sp>
      <p:sp>
        <p:nvSpPr>
          <p:cNvPr id="5"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3"/>
          <p:cNvSpPr>
            <a:spLocks noGrp="1" noChangeArrowheads="1"/>
          </p:cNvSpPr>
          <p:nvPr>
            <p:ph type="sldNum" sz="quarter" idx="12"/>
          </p:nvPr>
        </p:nvSpPr>
        <p:spPr>
          <a:ln/>
        </p:spPr>
        <p:txBody>
          <a:bodyPr/>
          <a:lstStyle>
            <a:lvl1pPr>
              <a:defRPr/>
            </a:lvl1pPr>
          </a:lstStyle>
          <a:p>
            <a:pPr>
              <a:defRPr/>
            </a:pPr>
            <a:fld id="{B2FB9CFF-D588-4DF7-B516-4D0B91180703}"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dirty="0"/>
          </a:p>
        </p:txBody>
      </p:sp>
      <p:sp>
        <p:nvSpPr>
          <p:cNvPr id="5"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3"/>
          <p:cNvSpPr>
            <a:spLocks noGrp="1" noChangeArrowheads="1"/>
          </p:cNvSpPr>
          <p:nvPr>
            <p:ph type="sldNum" sz="quarter" idx="12"/>
          </p:nvPr>
        </p:nvSpPr>
        <p:spPr>
          <a:ln/>
        </p:spPr>
        <p:txBody>
          <a:bodyPr/>
          <a:lstStyle>
            <a:lvl1pPr>
              <a:defRPr/>
            </a:lvl1pPr>
          </a:lstStyle>
          <a:p>
            <a:pPr>
              <a:defRPr/>
            </a:pPr>
            <a:fld id="{A11BB09F-DF80-4985-962A-06E5E4975F8A}"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182688" y="415131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dirty="0"/>
          </a:p>
        </p:txBody>
      </p:sp>
      <p:sp>
        <p:nvSpPr>
          <p:cNvPr id="6"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3"/>
          <p:cNvSpPr>
            <a:spLocks noGrp="1" noChangeArrowheads="1"/>
          </p:cNvSpPr>
          <p:nvPr>
            <p:ph type="sldNum" sz="quarter" idx="12"/>
          </p:nvPr>
        </p:nvSpPr>
        <p:spPr>
          <a:ln/>
        </p:spPr>
        <p:txBody>
          <a:bodyPr/>
          <a:lstStyle>
            <a:lvl1pPr>
              <a:defRPr/>
            </a:lvl1pPr>
          </a:lstStyle>
          <a:p>
            <a:pPr>
              <a:defRPr/>
            </a:pPr>
            <a:fld id="{7412D246-DFF8-4F08-9163-E7930C7180E0}"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145088" y="2017713"/>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145088" y="4151313"/>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1"/>
          <p:cNvSpPr>
            <a:spLocks noGrp="1" noChangeArrowheads="1"/>
          </p:cNvSpPr>
          <p:nvPr>
            <p:ph type="dt" sz="half" idx="10"/>
          </p:nvPr>
        </p:nvSpPr>
        <p:spPr>
          <a:ln/>
        </p:spPr>
        <p:txBody>
          <a:bodyPr/>
          <a:lstStyle>
            <a:lvl1pPr>
              <a:defRPr/>
            </a:lvl1pPr>
          </a:lstStyle>
          <a:p>
            <a:pPr>
              <a:defRPr/>
            </a:pPr>
            <a:endParaRPr lang="en-US" dirty="0"/>
          </a:p>
        </p:txBody>
      </p:sp>
      <p:sp>
        <p:nvSpPr>
          <p:cNvPr id="7"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13"/>
          <p:cNvSpPr>
            <a:spLocks noGrp="1" noChangeArrowheads="1"/>
          </p:cNvSpPr>
          <p:nvPr>
            <p:ph type="sldNum" sz="quarter" idx="12"/>
          </p:nvPr>
        </p:nvSpPr>
        <p:spPr>
          <a:ln/>
        </p:spPr>
        <p:txBody>
          <a:bodyPr/>
          <a:lstStyle>
            <a:lvl1pPr>
              <a:defRPr/>
            </a:lvl1pPr>
          </a:lstStyle>
          <a:p>
            <a:pPr>
              <a:defRPr/>
            </a:pPr>
            <a:fld id="{ACFB5377-E983-4B0B-AF7F-5C36F0801F34}"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182688" y="2017713"/>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145088" y="2017713"/>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1182688" y="415131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1"/>
          <p:cNvSpPr>
            <a:spLocks noGrp="1" noChangeArrowheads="1"/>
          </p:cNvSpPr>
          <p:nvPr>
            <p:ph type="dt" sz="half" idx="10"/>
          </p:nvPr>
        </p:nvSpPr>
        <p:spPr>
          <a:ln/>
        </p:spPr>
        <p:txBody>
          <a:bodyPr/>
          <a:lstStyle>
            <a:lvl1pPr>
              <a:defRPr/>
            </a:lvl1pPr>
          </a:lstStyle>
          <a:p>
            <a:pPr>
              <a:defRPr/>
            </a:pPr>
            <a:endParaRPr lang="en-US" dirty="0"/>
          </a:p>
        </p:txBody>
      </p:sp>
      <p:sp>
        <p:nvSpPr>
          <p:cNvPr id="7"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13"/>
          <p:cNvSpPr>
            <a:spLocks noGrp="1" noChangeArrowheads="1"/>
          </p:cNvSpPr>
          <p:nvPr>
            <p:ph type="sldNum" sz="quarter" idx="12"/>
          </p:nvPr>
        </p:nvSpPr>
        <p:spPr>
          <a:ln/>
        </p:spPr>
        <p:txBody>
          <a:bodyPr/>
          <a:lstStyle>
            <a:lvl1pPr>
              <a:defRPr/>
            </a:lvl1pPr>
          </a:lstStyle>
          <a:p>
            <a:pPr>
              <a:defRPr/>
            </a:pPr>
            <a:fld id="{4E144930-EB4C-45B0-A436-A960E73A0C14}"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182688" y="415131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dirty="0"/>
          </a:p>
        </p:txBody>
      </p:sp>
      <p:sp>
        <p:nvSpPr>
          <p:cNvPr id="6"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3"/>
          <p:cNvSpPr>
            <a:spLocks noGrp="1" noChangeArrowheads="1"/>
          </p:cNvSpPr>
          <p:nvPr>
            <p:ph type="sldNum" sz="quarter" idx="12"/>
          </p:nvPr>
        </p:nvSpPr>
        <p:spPr>
          <a:ln/>
        </p:spPr>
        <p:txBody>
          <a:bodyPr/>
          <a:lstStyle>
            <a:lvl1pPr>
              <a:defRPr/>
            </a:lvl1pPr>
          </a:lstStyle>
          <a:p>
            <a:pPr>
              <a:defRPr/>
            </a:pPr>
            <a:fld id="{8393EEBD-3238-4DB9-9E43-7BD376AC3BEE}"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145088" y="2017713"/>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145088" y="4151313"/>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1"/>
          <p:cNvSpPr>
            <a:spLocks noGrp="1" noChangeArrowheads="1"/>
          </p:cNvSpPr>
          <p:nvPr>
            <p:ph type="dt" sz="half" idx="10"/>
          </p:nvPr>
        </p:nvSpPr>
        <p:spPr>
          <a:ln/>
        </p:spPr>
        <p:txBody>
          <a:bodyPr/>
          <a:lstStyle>
            <a:lvl1pPr>
              <a:defRPr/>
            </a:lvl1pPr>
          </a:lstStyle>
          <a:p>
            <a:pPr>
              <a:defRPr/>
            </a:pPr>
            <a:endParaRPr lang="en-US" dirty="0"/>
          </a:p>
        </p:txBody>
      </p:sp>
      <p:sp>
        <p:nvSpPr>
          <p:cNvPr id="7"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13"/>
          <p:cNvSpPr>
            <a:spLocks noGrp="1" noChangeArrowheads="1"/>
          </p:cNvSpPr>
          <p:nvPr>
            <p:ph type="sldNum" sz="quarter" idx="12"/>
          </p:nvPr>
        </p:nvSpPr>
        <p:spPr>
          <a:ln/>
        </p:spPr>
        <p:txBody>
          <a:bodyPr/>
          <a:lstStyle>
            <a:lvl1pPr>
              <a:defRPr/>
            </a:lvl1pPr>
          </a:lstStyle>
          <a:p>
            <a:pPr>
              <a:defRPr/>
            </a:pPr>
            <a:fld id="{85C4FF8A-8705-4D68-B058-393B9E84269C}" type="slidenum">
              <a:rPr lang="en-US"/>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182688" y="2017713"/>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1182688" y="4151313"/>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1"/>
          <p:cNvSpPr>
            <a:spLocks noGrp="1" noChangeArrowheads="1"/>
          </p:cNvSpPr>
          <p:nvPr>
            <p:ph type="dt" sz="half" idx="10"/>
          </p:nvPr>
        </p:nvSpPr>
        <p:spPr>
          <a:ln/>
        </p:spPr>
        <p:txBody>
          <a:bodyPr/>
          <a:lstStyle>
            <a:lvl1pPr>
              <a:defRPr/>
            </a:lvl1pPr>
          </a:lstStyle>
          <a:p>
            <a:pPr>
              <a:defRPr/>
            </a:pPr>
            <a:endParaRPr lang="en-US" dirty="0"/>
          </a:p>
        </p:txBody>
      </p:sp>
      <p:sp>
        <p:nvSpPr>
          <p:cNvPr id="7"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13"/>
          <p:cNvSpPr>
            <a:spLocks noGrp="1" noChangeArrowheads="1"/>
          </p:cNvSpPr>
          <p:nvPr>
            <p:ph type="sldNum" sz="quarter" idx="12"/>
          </p:nvPr>
        </p:nvSpPr>
        <p:spPr>
          <a:ln/>
        </p:spPr>
        <p:txBody>
          <a:bodyPr/>
          <a:lstStyle>
            <a:lvl1pPr>
              <a:defRPr/>
            </a:lvl1pPr>
          </a:lstStyle>
          <a:p>
            <a:pPr>
              <a:defRPr/>
            </a:pPr>
            <a:fld id="{A7C58659-2A68-42F5-932A-BE4DA4210261}"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a:effectLst/>
        </p:spPr>
        <p:txBody>
          <a:bodyPr wrap="none" anchor="ctr"/>
          <a:lstStyle/>
          <a:p>
            <a:pPr algn="ctr">
              <a:defRPr/>
            </a:pPr>
            <a:endParaRPr kumimoji="1" lang="en-US" sz="2400" dirty="0">
              <a:solidFill>
                <a:schemeClr val="tx1"/>
              </a:solidFill>
            </a:endParaRPr>
          </a:p>
        </p:txBody>
      </p:sp>
      <p:sp>
        <p:nvSpPr>
          <p:cNvPr id="4099"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kumimoji="1" lang="en-US" sz="2400" dirty="0">
              <a:solidFill>
                <a:schemeClr val="tx1"/>
              </a:solidFill>
            </a:endParaRPr>
          </a:p>
        </p:txBody>
      </p:sp>
      <p:sp>
        <p:nvSpPr>
          <p:cNvPr id="4100"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a:effectLst/>
        </p:spPr>
        <p:txBody>
          <a:bodyPr wrap="none" anchor="ctr"/>
          <a:lstStyle/>
          <a:p>
            <a:pPr algn="ctr">
              <a:defRPr/>
            </a:pPr>
            <a:endParaRPr kumimoji="1" lang="en-US" sz="2400" dirty="0">
              <a:solidFill>
                <a:schemeClr val="tx1"/>
              </a:solidFill>
            </a:endParaRPr>
          </a:p>
        </p:txBody>
      </p:sp>
      <p:sp>
        <p:nvSpPr>
          <p:cNvPr id="4101"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kumimoji="1" lang="en-US" sz="2400" dirty="0">
              <a:solidFill>
                <a:schemeClr val="tx1"/>
              </a:solidFill>
            </a:endParaRPr>
          </a:p>
        </p:txBody>
      </p:sp>
      <p:sp>
        <p:nvSpPr>
          <p:cNvPr id="4102"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en-US" sz="2400" dirty="0">
              <a:solidFill>
                <a:schemeClr val="tx1"/>
              </a:solidFill>
            </a:endParaRPr>
          </a:p>
        </p:txBody>
      </p:sp>
      <p:sp>
        <p:nvSpPr>
          <p:cNvPr id="4103"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lgn="ctr">
              <a:defRPr/>
            </a:pPr>
            <a:endParaRPr kumimoji="1" lang="en-US" sz="2400" dirty="0">
              <a:solidFill>
                <a:schemeClr val="tx1"/>
              </a:solidFill>
            </a:endParaRPr>
          </a:p>
        </p:txBody>
      </p:sp>
      <p:sp>
        <p:nvSpPr>
          <p:cNvPr id="4104"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en-US" sz="2400" dirty="0">
              <a:solidFill>
                <a:schemeClr val="tx1"/>
              </a:solidFill>
            </a:endParaRPr>
          </a:p>
        </p:txBody>
      </p:sp>
      <p:sp>
        <p:nvSpPr>
          <p:cNvPr id="1033" name="Rectangle 9"/>
          <p:cNvSpPr>
            <a:spLocks noGrp="1" noChangeArrowheads="1"/>
          </p:cNvSpPr>
          <p:nvPr>
            <p:ph type="title"/>
          </p:nvPr>
        </p:nvSpPr>
        <p:spPr bwMode="auto">
          <a:xfrm>
            <a:off x="1150938" y="214313"/>
            <a:ext cx="7793037" cy="146208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4"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7"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solidFill>
                  <a:schemeClr val="tx1"/>
                </a:solidFill>
              </a:defRPr>
            </a:lvl1pPr>
          </a:lstStyle>
          <a:p>
            <a:pPr>
              <a:defRPr/>
            </a:pPr>
            <a:endParaRPr lang="en-US" dirty="0"/>
          </a:p>
        </p:txBody>
      </p:sp>
      <p:sp>
        <p:nvSpPr>
          <p:cNvPr id="4108"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solidFill>
                  <a:schemeClr val="tx1"/>
                </a:solidFill>
              </a:defRPr>
            </a:lvl1pPr>
          </a:lstStyle>
          <a:p>
            <a:pPr>
              <a:defRPr/>
            </a:pPr>
            <a:endParaRPr lang="en-US" dirty="0"/>
          </a:p>
        </p:txBody>
      </p:sp>
      <p:sp>
        <p:nvSpPr>
          <p:cNvPr id="4109"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solidFill>
                  <a:schemeClr val="tx1"/>
                </a:solidFill>
              </a:defRPr>
            </a:lvl1pPr>
          </a:lstStyle>
          <a:p>
            <a:pPr>
              <a:defRPr/>
            </a:pPr>
            <a:fld id="{62191CAA-2F80-43C2-B007-69A3FF6E6D1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68"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charset="0"/>
        </a:defRPr>
      </a:lvl2pPr>
      <a:lvl3pPr algn="l" rtl="0" eaLnBrk="0" fontAlgn="base" hangingPunct="0">
        <a:spcBef>
          <a:spcPct val="0"/>
        </a:spcBef>
        <a:spcAft>
          <a:spcPct val="0"/>
        </a:spcAft>
        <a:defRPr sz="4400">
          <a:solidFill>
            <a:schemeClr val="tx2"/>
          </a:solidFill>
          <a:latin typeface="Arial" charset="0"/>
        </a:defRPr>
      </a:lvl3pPr>
      <a:lvl4pPr algn="l" rtl="0" eaLnBrk="0" fontAlgn="base" hangingPunct="0">
        <a:spcBef>
          <a:spcPct val="0"/>
        </a:spcBef>
        <a:spcAft>
          <a:spcPct val="0"/>
        </a:spcAft>
        <a:defRPr sz="4400">
          <a:solidFill>
            <a:schemeClr val="tx2"/>
          </a:solidFill>
          <a:latin typeface="Arial" charset="0"/>
        </a:defRPr>
      </a:lvl4pPr>
      <a:lvl5pPr algn="l" rtl="0" eaLnBrk="0" fontAlgn="base" hangingPunct="0">
        <a:spcBef>
          <a:spcPct val="0"/>
        </a:spcBef>
        <a:spcAft>
          <a:spcPct val="0"/>
        </a:spcAft>
        <a:defRPr sz="4400">
          <a:solidFill>
            <a:schemeClr val="tx2"/>
          </a:solidFill>
          <a:latin typeface="Arial"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mhdiercks@aol.com" TargetMode="External"/><Relationship Id="rId2" Type="http://schemas.openxmlformats.org/officeDocument/2006/relationships/hyperlink" Target="mailto:jwdiercks@aol.co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CTSH2016Q3.pdf"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VLCTSH11112016orig.pdf" TargetMode="External"/><Relationship Id="rId2" Type="http://schemas.openxmlformats.org/officeDocument/2006/relationships/hyperlink" Target="VLCTSH11112016original.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hyperlink" Target="mailto:dmhdiercks@aol.com" TargetMode="External"/><Relationship Id="rId2" Type="http://schemas.openxmlformats.org/officeDocument/2006/relationships/hyperlink" Target="mailto:jwdiercks@aol.com"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reuters.com/finance/stocks/financialHighlights?symbol=CTSH.O" TargetMode="External"/><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hyperlink" Target="VLCTSH11112016Rel.pdf" TargetMode="External"/><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hyperlink" Target="VLCTSH11112016High.pdf" TargetMode="External"/><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hyperlink" Target="VLCTSH11112016Range.pdf" TargetMode="External"/><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hyperlink" Target="mailto:jwdiercks@aol.com"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hyperlink" Target="mailto:dmhdiercks@ao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5AD12B8-0FA8-40D7-9E43-C362F87A2E7F}" type="slidenum">
              <a:rPr lang="en-US" smtClean="0"/>
              <a:pPr>
                <a:defRPr/>
              </a:pPr>
              <a:t>1</a:t>
            </a:fld>
            <a:endParaRPr lang="en-US"/>
          </a:p>
        </p:txBody>
      </p:sp>
      <p:sp>
        <p:nvSpPr>
          <p:cNvPr id="5" name="Title 4"/>
          <p:cNvSpPr>
            <a:spLocks noGrp="1"/>
          </p:cNvSpPr>
          <p:nvPr>
            <p:ph type="title"/>
          </p:nvPr>
        </p:nvSpPr>
        <p:spPr>
          <a:xfrm>
            <a:off x="1150939" y="214313"/>
            <a:ext cx="7535862" cy="1538287"/>
          </a:xfrm>
        </p:spPr>
        <p:txBody>
          <a:bodyPr/>
          <a:lstStyle/>
          <a:p>
            <a:pPr algn="ctr"/>
            <a:r>
              <a:rPr lang="en-US" b="1" dirty="0" smtClean="0">
                <a:latin typeface="Arial" pitchFamily="34" charset="0"/>
                <a:cs typeface="Arial" pitchFamily="34" charset="0"/>
              </a:rPr>
              <a:t>Central PA Chapter</a:t>
            </a:r>
            <a:r>
              <a:rPr lang="en-US" b="1" i="1" dirty="0" smtClean="0">
                <a:solidFill>
                  <a:srgbClr val="FF0000"/>
                </a:solidFill>
                <a:latin typeface="Arial" pitchFamily="34" charset="0"/>
                <a:cs typeface="Arial" pitchFamily="34" charset="0"/>
              </a:rPr>
              <a:t/>
            </a:r>
            <a:br>
              <a:rPr lang="en-US" b="1" i="1" dirty="0" smtClean="0">
                <a:solidFill>
                  <a:srgbClr val="FF0000"/>
                </a:solidFill>
                <a:latin typeface="Arial" pitchFamily="34" charset="0"/>
                <a:cs typeface="Arial" pitchFamily="34" charset="0"/>
              </a:rPr>
            </a:br>
            <a:r>
              <a:rPr lang="en-US" sz="3200" b="1" dirty="0" err="1" smtClean="0">
                <a:solidFill>
                  <a:srgbClr val="FF0000"/>
                </a:solidFill>
                <a:latin typeface="Arial" pitchFamily="34" charset="0"/>
                <a:cs typeface="Arial" pitchFamily="34" charset="0"/>
              </a:rPr>
              <a:t>BetterInvesting</a:t>
            </a:r>
            <a:r>
              <a:rPr lang="en-US" sz="3200" b="1" dirty="0" smtClean="0">
                <a:solidFill>
                  <a:srgbClr val="FF0000"/>
                </a:solidFill>
                <a:latin typeface="Arial" pitchFamily="34" charset="0"/>
                <a:cs typeface="Arial" pitchFamily="34" charset="0"/>
              </a:rPr>
              <a:t/>
            </a:r>
            <a:br>
              <a:rPr lang="en-US" sz="3200" b="1" dirty="0" smtClean="0">
                <a:solidFill>
                  <a:srgbClr val="FF0000"/>
                </a:solidFill>
                <a:latin typeface="Arial" pitchFamily="34" charset="0"/>
                <a:cs typeface="Arial" pitchFamily="34" charset="0"/>
              </a:rPr>
            </a:br>
            <a:r>
              <a:rPr lang="en-US" sz="2400" b="1" dirty="0" smtClean="0">
                <a:solidFill>
                  <a:schemeClr val="tx1"/>
                </a:solidFill>
                <a:latin typeface="Arial" pitchFamily="34" charset="0"/>
                <a:cs typeface="Arial" pitchFamily="34" charset="0"/>
              </a:rPr>
              <a:t>October</a:t>
            </a:r>
            <a:r>
              <a:rPr lang="en-US" sz="2400" b="1" dirty="0" smtClean="0">
                <a:solidFill>
                  <a:schemeClr val="tx1"/>
                </a:solidFill>
                <a:latin typeface="Arial" pitchFamily="34" charset="0"/>
                <a:cs typeface="Arial" pitchFamily="34" charset="0"/>
              </a:rPr>
              <a:t> 9, 2018</a:t>
            </a:r>
            <a:endParaRPr lang="en-US" sz="2400" b="1" i="1" dirty="0" smtClean="0">
              <a:solidFill>
                <a:srgbClr val="FF0000"/>
              </a:solidFill>
              <a:cs typeface="Arial" charset="0"/>
            </a:endParaRPr>
          </a:p>
        </p:txBody>
      </p:sp>
      <p:sp>
        <p:nvSpPr>
          <p:cNvPr id="6" name="Rectangle 3"/>
          <p:cNvSpPr>
            <a:spLocks noGrp="1" noChangeArrowheads="1"/>
          </p:cNvSpPr>
          <p:nvPr>
            <p:ph idx="1"/>
          </p:nvPr>
        </p:nvSpPr>
        <p:spPr>
          <a:xfrm>
            <a:off x="1182688" y="2057400"/>
            <a:ext cx="7772400" cy="4075113"/>
          </a:xfrm>
        </p:spPr>
        <p:txBody>
          <a:bodyPr/>
          <a:lstStyle/>
          <a:p>
            <a:pPr algn="ctr" eaLnBrk="1" hangingPunct="1">
              <a:lnSpc>
                <a:spcPct val="80000"/>
              </a:lnSpc>
              <a:buFont typeface="Wingdings" pitchFamily="2" charset="2"/>
              <a:buNone/>
            </a:pPr>
            <a:r>
              <a:rPr lang="en-US" sz="3600" b="1" dirty="0" smtClean="0">
                <a:solidFill>
                  <a:srgbClr val="0000FF"/>
                </a:solidFill>
                <a:cs typeface="Arial" charset="0"/>
              </a:rPr>
              <a:t>Part 1: Cheat Sheet for the Stock Selection Guide (SSG)</a:t>
            </a:r>
          </a:p>
          <a:p>
            <a:pPr algn="ctr" eaLnBrk="1" hangingPunct="1">
              <a:lnSpc>
                <a:spcPct val="80000"/>
              </a:lnSpc>
              <a:buFont typeface="Wingdings" pitchFamily="2" charset="2"/>
              <a:buNone/>
            </a:pPr>
            <a:endParaRPr lang="en-US" sz="1200" b="1" dirty="0" smtClean="0">
              <a:cs typeface="Arial" charset="0"/>
            </a:endParaRPr>
          </a:p>
          <a:p>
            <a:pPr algn="ctr" eaLnBrk="1" hangingPunct="1">
              <a:lnSpc>
                <a:spcPct val="80000"/>
              </a:lnSpc>
              <a:buFont typeface="Wingdings" pitchFamily="2" charset="2"/>
              <a:buNone/>
            </a:pPr>
            <a:r>
              <a:rPr lang="en-US" b="1" dirty="0" smtClean="0">
                <a:cs typeface="Arial" charset="0"/>
              </a:rPr>
              <a:t>John and Donna </a:t>
            </a:r>
            <a:r>
              <a:rPr lang="en-US" b="1" dirty="0" err="1" smtClean="0">
                <a:cs typeface="Arial" charset="0"/>
              </a:rPr>
              <a:t>Diercks</a:t>
            </a:r>
            <a:endParaRPr lang="en-US" b="1" dirty="0" smtClean="0">
              <a:cs typeface="Arial" charset="0"/>
            </a:endParaRPr>
          </a:p>
          <a:p>
            <a:pPr algn="ctr" eaLnBrk="1" hangingPunct="1">
              <a:lnSpc>
                <a:spcPct val="80000"/>
              </a:lnSpc>
              <a:buFont typeface="Wingdings" pitchFamily="2" charset="2"/>
              <a:buNone/>
            </a:pPr>
            <a:endParaRPr lang="en-US" sz="1200" b="1" dirty="0" smtClean="0">
              <a:cs typeface="Arial" charset="0"/>
            </a:endParaRPr>
          </a:p>
          <a:p>
            <a:pPr algn="ctr" eaLnBrk="1" hangingPunct="1">
              <a:lnSpc>
                <a:spcPct val="80000"/>
              </a:lnSpc>
              <a:buFont typeface="Wingdings" pitchFamily="2" charset="2"/>
              <a:buNone/>
            </a:pPr>
            <a:r>
              <a:rPr lang="en-US" b="1" dirty="0" smtClean="0">
                <a:cs typeface="Arial" charset="0"/>
                <a:hlinkClick r:id="rId2"/>
              </a:rPr>
              <a:t>jwdiercks@aol.com</a:t>
            </a:r>
            <a:r>
              <a:rPr lang="en-US" b="1" dirty="0" smtClean="0">
                <a:cs typeface="Arial" charset="0"/>
              </a:rPr>
              <a:t> </a:t>
            </a:r>
          </a:p>
          <a:p>
            <a:pPr algn="ctr" eaLnBrk="1" hangingPunct="1">
              <a:lnSpc>
                <a:spcPct val="80000"/>
              </a:lnSpc>
              <a:buFont typeface="Wingdings" pitchFamily="2" charset="2"/>
              <a:buNone/>
            </a:pPr>
            <a:r>
              <a:rPr lang="en-US" b="1" dirty="0" smtClean="0">
                <a:cs typeface="Arial" charset="0"/>
                <a:hlinkClick r:id="rId3"/>
              </a:rPr>
              <a:t>dmhdiercks@aol.com</a:t>
            </a:r>
            <a:endParaRPr lang="en-US" b="1" dirty="0" smtClean="0">
              <a:cs typeface="Arial" charset="0"/>
            </a:endParaRPr>
          </a:p>
          <a:p>
            <a:pPr algn="ctr" eaLnBrk="1" hangingPunct="1">
              <a:lnSpc>
                <a:spcPct val="80000"/>
              </a:lnSpc>
              <a:buFont typeface="Wingdings" pitchFamily="2" charset="2"/>
              <a:buNone/>
            </a:pPr>
            <a:endParaRPr lang="en-US" b="1" dirty="0" smtClean="0">
              <a:cs typeface="Arial" charset="0"/>
            </a:endParaRPr>
          </a:p>
        </p:txBody>
      </p:sp>
      <p:sp>
        <p:nvSpPr>
          <p:cNvPr id="7" name="TextBox 6"/>
          <p:cNvSpPr txBox="1"/>
          <p:nvPr/>
        </p:nvSpPr>
        <p:spPr>
          <a:xfrm>
            <a:off x="685800" y="5181600"/>
            <a:ext cx="8001000" cy="1015663"/>
          </a:xfrm>
          <a:prstGeom prst="rect">
            <a:avLst/>
          </a:prstGeom>
          <a:noFill/>
        </p:spPr>
        <p:txBody>
          <a:bodyPr>
            <a:spAutoFit/>
          </a:bodyPr>
          <a:lstStyle/>
          <a:p>
            <a:pPr>
              <a:defRPr/>
            </a:pPr>
            <a:r>
              <a:rPr lang="en-US" sz="2000" b="1" dirty="0">
                <a:latin typeface="+mn-lt"/>
                <a:cs typeface="Arial" charset="0"/>
              </a:rPr>
              <a:t>Disclaimer – any companies used in this presentation are for educational purposes only and are not intended as investment recommendations</a:t>
            </a:r>
            <a:endParaRPr lang="en-US" sz="2000" dirty="0">
              <a:latin typeface="+mn-lt"/>
            </a:endParaRPr>
          </a:p>
        </p:txBody>
      </p:sp>
      <p:sp>
        <p:nvSpPr>
          <p:cNvPr id="8" name="Footer Placeholder 3"/>
          <p:cNvSpPr>
            <a:spLocks noGrp="1"/>
          </p:cNvSpPr>
          <p:nvPr>
            <p:ph type="ftr" sz="quarter" idx="11"/>
          </p:nvPr>
        </p:nvSpPr>
        <p:spPr>
          <a:xfrm>
            <a:off x="381000" y="6243638"/>
            <a:ext cx="2819400" cy="457200"/>
          </a:xfrm>
        </p:spPr>
        <p:txBody>
          <a:bodyPr/>
          <a:lstStyle/>
          <a:p>
            <a:pPr algn="l">
              <a:defRPr/>
            </a:pPr>
            <a:r>
              <a:rPr lang="en-US" sz="1100" b="1" dirty="0" smtClean="0">
                <a:latin typeface="Arial Narrow" pitchFamily="34" charset="0"/>
              </a:rPr>
              <a:t>© 2017John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pitchFamily="34" charset="0"/>
                <a:cs typeface="Arial" pitchFamily="34" charset="0"/>
              </a:rPr>
              <a:t>Copyright and Use Permission</a:t>
            </a:r>
            <a:endParaRPr lang="en-US" b="1" dirty="0">
              <a:latin typeface="Arial" pitchFamily="34" charset="0"/>
              <a:cs typeface="Arial" pitchFamily="34" charset="0"/>
            </a:endParaRPr>
          </a:p>
        </p:txBody>
      </p:sp>
      <p:sp>
        <p:nvSpPr>
          <p:cNvPr id="4" name="Footer Placeholder 3"/>
          <p:cNvSpPr>
            <a:spLocks noGrp="1"/>
          </p:cNvSpPr>
          <p:nvPr>
            <p:ph type="ftr" sz="quarter" idx="11"/>
          </p:nvPr>
        </p:nvSpPr>
        <p:spPr>
          <a:xfrm>
            <a:off x="457200" y="6243638"/>
            <a:ext cx="27432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a:t>
            </a:r>
            <a:r>
              <a:rPr lang="en-US" sz="1100" dirty="0" err="1" smtClean="0">
                <a:latin typeface="Arial Narrow" pitchFamily="34" charset="0"/>
              </a:rPr>
              <a:t>cks</a:t>
            </a:r>
            <a:endParaRPr lang="en-US" sz="1100" dirty="0">
              <a:latin typeface="Arial Narrow" pitchFamily="34" charset="0"/>
            </a:endParaRPr>
          </a:p>
        </p:txBody>
      </p:sp>
      <p:sp>
        <p:nvSpPr>
          <p:cNvPr id="5" name="Slide Number Placeholder 4"/>
          <p:cNvSpPr>
            <a:spLocks noGrp="1"/>
          </p:cNvSpPr>
          <p:nvPr>
            <p:ph type="sldNum" sz="quarter" idx="12"/>
          </p:nvPr>
        </p:nvSpPr>
        <p:spPr/>
        <p:txBody>
          <a:bodyPr/>
          <a:lstStyle/>
          <a:p>
            <a:pPr>
              <a:defRPr/>
            </a:pPr>
            <a:fld id="{35AD12B8-0FA8-40D7-9E43-C362F87A2E7F}" type="slidenum">
              <a:rPr lang="en-US" smtClean="0"/>
              <a:pPr>
                <a:defRPr/>
              </a:pPr>
              <a:t>2</a:t>
            </a:fld>
            <a:endParaRPr lang="en-US" dirty="0"/>
          </a:p>
        </p:txBody>
      </p:sp>
      <p:sp>
        <p:nvSpPr>
          <p:cNvPr id="8" name="Content Placeholder 7"/>
          <p:cNvSpPr>
            <a:spLocks noGrp="1"/>
          </p:cNvSpPr>
          <p:nvPr>
            <p:ph idx="1"/>
          </p:nvPr>
        </p:nvSpPr>
        <p:spPr/>
        <p:txBody>
          <a:bodyPr/>
          <a:lstStyle/>
          <a:p>
            <a:r>
              <a:rPr lang="en-US" sz="2400" b="1" dirty="0" smtClean="0">
                <a:latin typeface="Arial" pitchFamily="34" charset="0"/>
                <a:cs typeface="Arial" pitchFamily="34" charset="0"/>
              </a:rPr>
              <a:t>This presentation is the copyrighted property of John and Donna </a:t>
            </a:r>
            <a:r>
              <a:rPr lang="en-US" sz="2400" b="1" dirty="0" err="1" smtClean="0">
                <a:latin typeface="Arial" pitchFamily="34" charset="0"/>
                <a:cs typeface="Arial" pitchFamily="34" charset="0"/>
              </a:rPr>
              <a:t>Diercks</a:t>
            </a:r>
            <a:r>
              <a:rPr lang="en-US" sz="2400" b="1" dirty="0" smtClean="0">
                <a:latin typeface="Arial" pitchFamily="34" charset="0"/>
                <a:cs typeface="Arial" pitchFamily="34" charset="0"/>
              </a:rPr>
              <a:t>.  It may not be used, in whole or in part, without our prior written consent or that of the Central Pennsylvania Chapter</a:t>
            </a:r>
          </a:p>
          <a:p>
            <a:pPr>
              <a:buNone/>
            </a:pPr>
            <a:endParaRPr lang="en-US" sz="2400" b="1" dirty="0" smtClean="0">
              <a:latin typeface="Arial" pitchFamily="34" charset="0"/>
              <a:cs typeface="Arial" pitchFamily="34" charset="0"/>
            </a:endParaRPr>
          </a:p>
          <a:p>
            <a:r>
              <a:rPr lang="en-US" sz="2400" b="1" dirty="0" smtClean="0">
                <a:latin typeface="Arial" pitchFamily="34" charset="0"/>
                <a:cs typeface="Arial" pitchFamily="34" charset="0"/>
              </a:rPr>
              <a:t>Your use of this presentation also requires that you use the following copyright notice:</a:t>
            </a:r>
          </a:p>
          <a:p>
            <a:pPr lvl="1"/>
            <a:r>
              <a:rPr lang="en-US" sz="2000" b="1" dirty="0" smtClean="0">
                <a:latin typeface="Arial" pitchFamily="34" charset="0"/>
                <a:cs typeface="Arial" pitchFamily="34" charset="0"/>
              </a:rPr>
              <a:t>“Copyright 2017 John and Donna </a:t>
            </a:r>
            <a:r>
              <a:rPr lang="en-US" sz="2000" b="1" dirty="0" err="1" smtClean="0">
                <a:latin typeface="Arial" pitchFamily="34" charset="0"/>
                <a:cs typeface="Arial" pitchFamily="34" charset="0"/>
              </a:rPr>
              <a:t>Diercks</a:t>
            </a:r>
            <a:r>
              <a:rPr lang="en-US" sz="2000" b="1" dirty="0" smtClean="0">
                <a:latin typeface="Arial" pitchFamily="34" charset="0"/>
                <a:cs typeface="Arial" pitchFamily="34" charset="0"/>
              </a:rPr>
              <a:t>.  All rights reserved.  This material is presented with permission of the authors.”</a:t>
            </a:r>
            <a:endParaRPr lang="en-US" sz="2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Slide Number Placeholder 5"/>
          <p:cNvSpPr>
            <a:spLocks noGrp="1"/>
          </p:cNvSpPr>
          <p:nvPr>
            <p:ph type="sldNum" sz="quarter" idx="12"/>
          </p:nvPr>
        </p:nvSpPr>
        <p:spPr>
          <a:noFill/>
        </p:spPr>
        <p:txBody>
          <a:bodyPr/>
          <a:lstStyle/>
          <a:p>
            <a:fld id="{EAF77326-99C4-4565-A43B-EA8429028F7F}" type="slidenum">
              <a:rPr lang="en-US" smtClean="0"/>
              <a:pPr/>
              <a:t>3</a:t>
            </a:fld>
            <a:endParaRPr lang="en-US" dirty="0" smtClean="0"/>
          </a:p>
        </p:txBody>
      </p:sp>
      <p:sp>
        <p:nvSpPr>
          <p:cNvPr id="30723" name="Rectangle 2"/>
          <p:cNvSpPr>
            <a:spLocks noGrp="1" noChangeArrowheads="1"/>
          </p:cNvSpPr>
          <p:nvPr>
            <p:ph type="title"/>
          </p:nvPr>
        </p:nvSpPr>
        <p:spPr>
          <a:xfrm>
            <a:off x="1219200" y="214313"/>
            <a:ext cx="7724775" cy="1462087"/>
          </a:xfrm>
        </p:spPr>
        <p:txBody>
          <a:bodyPr/>
          <a:lstStyle/>
          <a:p>
            <a:pPr algn="ctr"/>
            <a:r>
              <a:rPr lang="en-US" b="1" dirty="0" smtClean="0"/>
              <a:t>What Will be Covered</a:t>
            </a:r>
          </a:p>
        </p:txBody>
      </p:sp>
      <p:sp>
        <p:nvSpPr>
          <p:cNvPr id="633859" name="Rectangle 3"/>
          <p:cNvSpPr>
            <a:spLocks noGrp="1" noChangeArrowheads="1"/>
          </p:cNvSpPr>
          <p:nvPr>
            <p:ph type="body" idx="1"/>
          </p:nvPr>
        </p:nvSpPr>
        <p:spPr>
          <a:xfrm>
            <a:off x="1143000" y="2362200"/>
            <a:ext cx="7772400" cy="3429000"/>
          </a:xfrm>
        </p:spPr>
        <p:txBody>
          <a:bodyPr/>
          <a:lstStyle/>
          <a:p>
            <a:pPr>
              <a:buSzPct val="120000"/>
              <a:buFont typeface="Wingdings" pitchFamily="2" charset="2"/>
              <a:buChar char="§"/>
            </a:pPr>
            <a:r>
              <a:rPr lang="en-US" b="1" dirty="0" smtClean="0"/>
              <a:t>Purposes of the SSG</a:t>
            </a:r>
          </a:p>
          <a:p>
            <a:r>
              <a:rPr lang="en-US" b="1" dirty="0" smtClean="0"/>
              <a:t>Development of the SSG Cheat Sheet</a:t>
            </a:r>
          </a:p>
          <a:p>
            <a:pPr lvl="0">
              <a:buClr>
                <a:srgbClr val="3333CC"/>
              </a:buClr>
            </a:pPr>
            <a:r>
              <a:rPr lang="en-US" b="1" dirty="0"/>
              <a:t>Review of the SSG </a:t>
            </a:r>
            <a:r>
              <a:rPr lang="en-US" b="1" dirty="0" smtClean="0"/>
              <a:t>Plus print version</a:t>
            </a:r>
            <a:endParaRPr lang="en-US" b="1" dirty="0"/>
          </a:p>
          <a:p>
            <a:r>
              <a:rPr lang="en-US" b="1" dirty="0" smtClean="0"/>
              <a:t>Guidelines for the SSG </a:t>
            </a:r>
          </a:p>
          <a:p>
            <a:r>
              <a:rPr lang="en-US" b="1" dirty="0" smtClean="0"/>
              <a:t>Benchmarks used for making judgment decisions </a:t>
            </a:r>
          </a:p>
          <a:p>
            <a:pPr marL="0" indent="0">
              <a:buNone/>
            </a:pPr>
            <a:endParaRPr lang="en-US" b="1" dirty="0" smtClean="0"/>
          </a:p>
          <a:p>
            <a:endParaRPr lang="en-US" sz="1600" b="1" dirty="0" smtClean="0"/>
          </a:p>
          <a:p>
            <a:pPr>
              <a:buNone/>
            </a:pPr>
            <a:r>
              <a:rPr lang="en-US" sz="2000" b="1" dirty="0" smtClean="0">
                <a:solidFill>
                  <a:srgbClr val="FF0000"/>
                </a:solidFill>
                <a:latin typeface="Arial" charset="0"/>
                <a:cs typeface="Arial" charset="0"/>
              </a:rPr>
              <a:t>     </a:t>
            </a:r>
            <a:endParaRPr lang="en-US" sz="2000" b="1" dirty="0" smtClean="0">
              <a:solidFill>
                <a:srgbClr val="FF0000"/>
              </a:solidFill>
            </a:endParaRPr>
          </a:p>
        </p:txBody>
      </p:sp>
      <p:sp>
        <p:nvSpPr>
          <p:cNvPr id="6" name="Footer Placeholder 3"/>
          <p:cNvSpPr>
            <a:spLocks noGrp="1"/>
          </p:cNvSpPr>
          <p:nvPr>
            <p:ph type="ftr" sz="quarter" idx="11"/>
          </p:nvPr>
        </p:nvSpPr>
        <p:spPr>
          <a:xfrm>
            <a:off x="533400" y="6243638"/>
            <a:ext cx="26670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633859">
                                            <p:txEl>
                                              <p:pRg st="0" end="0"/>
                                            </p:txEl>
                                          </p:spTgt>
                                        </p:tgtEl>
                                        <p:attrNameLst>
                                          <p:attrName>style.opacity</p:attrName>
                                        </p:attrNameLst>
                                      </p:cBhvr>
                                      <p:to>
                                        <p:strVal val="0.25"/>
                                      </p:to>
                                    </p:set>
                                    <p:animEffect filter="image" prLst="opacity: 0.25">
                                      <p:cBhvr rctx="IE">
                                        <p:cTn id="7" dur="indefinite"/>
                                        <p:tgtEl>
                                          <p:spTgt spid="633859">
                                            <p:txEl>
                                              <p:pRg st="0" end="0"/>
                                            </p:txEl>
                                          </p:spTgt>
                                        </p:tgtEl>
                                      </p:cBhvr>
                                    </p:animEffect>
                                  </p:childTnLst>
                                </p:cTn>
                              </p:par>
                              <p:par>
                                <p:cTn id="8" presetID="9" presetClass="emph" presetSubtype="0" grpId="0" nodeType="withEffect">
                                  <p:stCondLst>
                                    <p:cond delay="0"/>
                                  </p:stCondLst>
                                  <p:childTnLst>
                                    <p:set>
                                      <p:cBhvr rctx="PPT">
                                        <p:cTn id="9" dur="indefinite"/>
                                        <p:tgtEl>
                                          <p:spTgt spid="633859">
                                            <p:txEl>
                                              <p:pRg st="1" end="1"/>
                                            </p:txEl>
                                          </p:spTgt>
                                        </p:tgtEl>
                                        <p:attrNameLst>
                                          <p:attrName>style.opacity</p:attrName>
                                        </p:attrNameLst>
                                      </p:cBhvr>
                                      <p:to>
                                        <p:strVal val="0.25"/>
                                      </p:to>
                                    </p:set>
                                    <p:animEffect filter="image" prLst="opacity: 0.25">
                                      <p:cBhvr rctx="IE">
                                        <p:cTn id="10" dur="indefinite"/>
                                        <p:tgtEl>
                                          <p:spTgt spid="633859">
                                            <p:txEl>
                                              <p:pRg st="1" end="1"/>
                                            </p:txEl>
                                          </p:spTgt>
                                        </p:tgtEl>
                                      </p:cBhvr>
                                    </p:animEffect>
                                  </p:childTnLst>
                                </p:cTn>
                              </p:par>
                              <p:par>
                                <p:cTn id="11" presetID="9" presetClass="emph" presetSubtype="0" grpId="0" nodeType="withEffect">
                                  <p:stCondLst>
                                    <p:cond delay="0"/>
                                  </p:stCondLst>
                                  <p:childTnLst>
                                    <p:set>
                                      <p:cBhvr rctx="PPT">
                                        <p:cTn id="12" dur="indefinite"/>
                                        <p:tgtEl>
                                          <p:spTgt spid="633859">
                                            <p:txEl>
                                              <p:pRg st="2" end="2"/>
                                            </p:txEl>
                                          </p:spTgt>
                                        </p:tgtEl>
                                        <p:attrNameLst>
                                          <p:attrName>style.opacity</p:attrName>
                                        </p:attrNameLst>
                                      </p:cBhvr>
                                      <p:to>
                                        <p:strVal val="0.25"/>
                                      </p:to>
                                    </p:set>
                                    <p:animEffect filter="image" prLst="opacity: 0.25">
                                      <p:cBhvr rctx="IE">
                                        <p:cTn id="13" dur="indefinite"/>
                                        <p:tgtEl>
                                          <p:spTgt spid="633859">
                                            <p:txEl>
                                              <p:pRg st="2" end="2"/>
                                            </p:txEl>
                                          </p:spTgt>
                                        </p:tgtEl>
                                      </p:cBhvr>
                                    </p:animEffect>
                                  </p:childTnLst>
                                </p:cTn>
                              </p:par>
                              <p:par>
                                <p:cTn id="14" presetID="9" presetClass="emph" presetSubtype="0" grpId="0" nodeType="withEffect">
                                  <p:stCondLst>
                                    <p:cond delay="0"/>
                                  </p:stCondLst>
                                  <p:childTnLst>
                                    <p:set>
                                      <p:cBhvr rctx="PPT">
                                        <p:cTn id="15" dur="indefinite"/>
                                        <p:tgtEl>
                                          <p:spTgt spid="633859">
                                            <p:txEl>
                                              <p:pRg st="3" end="3"/>
                                            </p:txEl>
                                          </p:spTgt>
                                        </p:tgtEl>
                                        <p:attrNameLst>
                                          <p:attrName>style.opacity</p:attrName>
                                        </p:attrNameLst>
                                      </p:cBhvr>
                                      <p:to>
                                        <p:strVal val="0.25"/>
                                      </p:to>
                                    </p:set>
                                    <p:animEffect filter="image" prLst="opacity: 0.25">
                                      <p:cBhvr rctx="IE">
                                        <p:cTn id="16" dur="indefinite"/>
                                        <p:tgtEl>
                                          <p:spTgt spid="633859">
                                            <p:txEl>
                                              <p:pRg st="3" end="3"/>
                                            </p:txEl>
                                          </p:spTgt>
                                        </p:tgtEl>
                                      </p:cBhvr>
                                    </p:animEffect>
                                  </p:childTnLst>
                                </p:cTn>
                              </p:par>
                              <p:par>
                                <p:cTn id="17" presetID="9" presetClass="emph" presetSubtype="0" grpId="0" nodeType="withEffect">
                                  <p:stCondLst>
                                    <p:cond delay="0"/>
                                  </p:stCondLst>
                                  <p:childTnLst>
                                    <p:set>
                                      <p:cBhvr rctx="PPT">
                                        <p:cTn id="18" dur="indefinite"/>
                                        <p:tgtEl>
                                          <p:spTgt spid="633859">
                                            <p:txEl>
                                              <p:pRg st="4" end="4"/>
                                            </p:txEl>
                                          </p:spTgt>
                                        </p:tgtEl>
                                        <p:attrNameLst>
                                          <p:attrName>style.opacity</p:attrName>
                                        </p:attrNameLst>
                                      </p:cBhvr>
                                      <p:to>
                                        <p:strVal val="0.25"/>
                                      </p:to>
                                    </p:set>
                                    <p:animEffect filter="image" prLst="opacity: 0.25">
                                      <p:cBhvr rctx="IE">
                                        <p:cTn id="19" dur="indefinite"/>
                                        <p:tgtEl>
                                          <p:spTgt spid="633859">
                                            <p:txEl>
                                              <p:pRg st="4" end="4"/>
                                            </p:txEl>
                                          </p:spTgt>
                                        </p:tgtEl>
                                      </p:cBhvr>
                                    </p:animEffect>
                                  </p:childTnLst>
                                </p:cTn>
                              </p:par>
                              <p:par>
                                <p:cTn id="20" presetID="9" presetClass="emph" presetSubtype="0" grpId="0" nodeType="withEffect">
                                  <p:stCondLst>
                                    <p:cond delay="0"/>
                                  </p:stCondLst>
                                  <p:childTnLst>
                                    <p:set>
                                      <p:cBhvr rctx="PPT">
                                        <p:cTn id="21" dur="indefinite"/>
                                        <p:tgtEl>
                                          <p:spTgt spid="633859">
                                            <p:txEl>
                                              <p:pRg st="7" end="7"/>
                                            </p:txEl>
                                          </p:spTgt>
                                        </p:tgtEl>
                                        <p:attrNameLst>
                                          <p:attrName>style.opacity</p:attrName>
                                        </p:attrNameLst>
                                      </p:cBhvr>
                                      <p:to>
                                        <p:strVal val="0.25"/>
                                      </p:to>
                                    </p:set>
                                    <p:animEffect filter="image" prLst="opacity: 0.25">
                                      <p:cBhvr rctx="IE">
                                        <p:cTn id="22" dur="indefinite"/>
                                        <p:tgtEl>
                                          <p:spTgt spid="633859">
                                            <p:txEl>
                                              <p:pRg st="7" end="7"/>
                                            </p:txEl>
                                          </p:spTgt>
                                        </p:tgtEl>
                                      </p:cBhvr>
                                    </p:animEffect>
                                  </p:childTnLst>
                                </p:cTn>
                              </p:par>
                              <p:par>
                                <p:cTn id="23" presetID="9" presetClass="emph" presetSubtype="0" grpId="1" nodeType="withEffect">
                                  <p:stCondLst>
                                    <p:cond delay="0"/>
                                  </p:stCondLst>
                                  <p:childTnLst>
                                    <p:set>
                                      <p:cBhvr rctx="PPT">
                                        <p:cTn id="24" dur="indefinite"/>
                                        <p:tgtEl>
                                          <p:spTgt spid="633859">
                                            <p:txEl>
                                              <p:pRg st="0" end="0"/>
                                            </p:txEl>
                                          </p:spTgt>
                                        </p:tgtEl>
                                        <p:attrNameLst>
                                          <p:attrName>style.opacity</p:attrName>
                                        </p:attrNameLst>
                                      </p:cBhvr>
                                      <p:to>
                                        <p:strVal val="1.0"/>
                                      </p:to>
                                    </p:set>
                                    <p:animEffect filter="image" prLst="opacity: 1.0">
                                      <p:cBhvr rctx="IE">
                                        <p:cTn id="25" dur="indefinite"/>
                                        <p:tgtEl>
                                          <p:spTgt spid="633859">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mph" presetSubtype="0" grpId="1" nodeType="clickEffect">
                                  <p:stCondLst>
                                    <p:cond delay="0"/>
                                  </p:stCondLst>
                                  <p:childTnLst>
                                    <p:set>
                                      <p:cBhvr rctx="PPT">
                                        <p:cTn id="29" dur="indefinite"/>
                                        <p:tgtEl>
                                          <p:spTgt spid="633859">
                                            <p:txEl>
                                              <p:pRg st="1" end="1"/>
                                            </p:txEl>
                                          </p:spTgt>
                                        </p:tgtEl>
                                        <p:attrNameLst>
                                          <p:attrName>style.opacity</p:attrName>
                                        </p:attrNameLst>
                                      </p:cBhvr>
                                      <p:to>
                                        <p:strVal val="1.0"/>
                                      </p:to>
                                    </p:set>
                                    <p:animEffect filter="image" prLst="opacity: 1.0">
                                      <p:cBhvr rctx="IE">
                                        <p:cTn id="30" dur="indefinite"/>
                                        <p:tgtEl>
                                          <p:spTgt spid="633859">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mph" presetSubtype="0" grpId="1" nodeType="clickEffect">
                                  <p:stCondLst>
                                    <p:cond delay="0"/>
                                  </p:stCondLst>
                                  <p:childTnLst>
                                    <p:set>
                                      <p:cBhvr rctx="PPT">
                                        <p:cTn id="34" dur="indefinite"/>
                                        <p:tgtEl>
                                          <p:spTgt spid="633859">
                                            <p:txEl>
                                              <p:pRg st="2" end="2"/>
                                            </p:txEl>
                                          </p:spTgt>
                                        </p:tgtEl>
                                        <p:attrNameLst>
                                          <p:attrName>style.opacity</p:attrName>
                                        </p:attrNameLst>
                                      </p:cBhvr>
                                      <p:to>
                                        <p:strVal val="1.0"/>
                                      </p:to>
                                    </p:set>
                                    <p:animEffect filter="image" prLst="opacity: 1.0">
                                      <p:cBhvr rctx="IE">
                                        <p:cTn id="35" dur="indefinite"/>
                                        <p:tgtEl>
                                          <p:spTgt spid="633859">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mph" presetSubtype="0" grpId="1" nodeType="clickEffect">
                                  <p:stCondLst>
                                    <p:cond delay="0"/>
                                  </p:stCondLst>
                                  <p:childTnLst>
                                    <p:set>
                                      <p:cBhvr rctx="PPT">
                                        <p:cTn id="39" dur="indefinite"/>
                                        <p:tgtEl>
                                          <p:spTgt spid="633859">
                                            <p:txEl>
                                              <p:pRg st="3" end="3"/>
                                            </p:txEl>
                                          </p:spTgt>
                                        </p:tgtEl>
                                        <p:attrNameLst>
                                          <p:attrName>style.opacity</p:attrName>
                                        </p:attrNameLst>
                                      </p:cBhvr>
                                      <p:to>
                                        <p:strVal val="1.0"/>
                                      </p:to>
                                    </p:set>
                                    <p:animEffect filter="image" prLst="opacity: 1.0">
                                      <p:cBhvr rctx="IE">
                                        <p:cTn id="40" dur="indefinite"/>
                                        <p:tgtEl>
                                          <p:spTgt spid="633859">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mph" presetSubtype="0" grpId="1" nodeType="clickEffect">
                                  <p:stCondLst>
                                    <p:cond delay="0"/>
                                  </p:stCondLst>
                                  <p:childTnLst>
                                    <p:set>
                                      <p:cBhvr rctx="PPT">
                                        <p:cTn id="44" dur="indefinite"/>
                                        <p:tgtEl>
                                          <p:spTgt spid="633859">
                                            <p:txEl>
                                              <p:pRg st="4" end="4"/>
                                            </p:txEl>
                                          </p:spTgt>
                                        </p:tgtEl>
                                        <p:attrNameLst>
                                          <p:attrName>style.opacity</p:attrName>
                                        </p:attrNameLst>
                                      </p:cBhvr>
                                      <p:to>
                                        <p:strVal val="1.0"/>
                                      </p:to>
                                    </p:set>
                                    <p:animEffect filter="image" prLst="opacity: 1.0">
                                      <p:cBhvr rctx="IE">
                                        <p:cTn id="45" dur="indefinite"/>
                                        <p:tgtEl>
                                          <p:spTgt spid="6338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3859" grpId="0" build="allAtOnce"/>
      <p:bldP spid="633859"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Two Purposes of the SSG</a:t>
            </a:r>
            <a:endParaRPr lang="en-US" b="1" dirty="0"/>
          </a:p>
        </p:txBody>
      </p:sp>
      <p:sp>
        <p:nvSpPr>
          <p:cNvPr id="3" name="Content Placeholder 2"/>
          <p:cNvSpPr>
            <a:spLocks noGrp="1"/>
          </p:cNvSpPr>
          <p:nvPr>
            <p:ph idx="1"/>
          </p:nvPr>
        </p:nvSpPr>
        <p:spPr>
          <a:xfrm>
            <a:off x="1182688" y="2285999"/>
            <a:ext cx="7772400" cy="3846513"/>
          </a:xfrm>
        </p:spPr>
        <p:txBody>
          <a:bodyPr/>
          <a:lstStyle/>
          <a:p>
            <a:pPr>
              <a:buSzPct val="125000"/>
              <a:buFont typeface="Wingdings" pitchFamily="2" charset="2"/>
              <a:buChar char="§"/>
            </a:pPr>
            <a:r>
              <a:rPr lang="en-US" b="1" dirty="0" smtClean="0"/>
              <a:t>Determine a company’s quality using information from Sections 1 and 2</a:t>
            </a:r>
          </a:p>
          <a:p>
            <a:endParaRPr lang="en-US" sz="800" b="1" dirty="0" smtClean="0"/>
          </a:p>
          <a:p>
            <a:r>
              <a:rPr lang="en-US" b="1" dirty="0" smtClean="0"/>
              <a:t>At the current stock market price is the stock price in the buy, hold, or sell zone</a:t>
            </a:r>
          </a:p>
          <a:p>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651E6799-E987-478E-BF43-167D2AE62FE3}" type="slidenum">
              <a:rPr lang="en-US" smtClean="0"/>
              <a:pPr>
                <a:defRPr/>
              </a:pPr>
              <a:t>4</a:t>
            </a:fld>
            <a:endParaRPr lang="en-US" dirty="0"/>
          </a:p>
        </p:txBody>
      </p:sp>
      <p:sp>
        <p:nvSpPr>
          <p:cNvPr id="5" name="Footer Placeholder 3"/>
          <p:cNvSpPr>
            <a:spLocks noGrp="1"/>
          </p:cNvSpPr>
          <p:nvPr>
            <p:ph type="ftr" sz="quarter" idx="11"/>
          </p:nvPr>
        </p:nvSpPr>
        <p:spPr>
          <a:xfrm>
            <a:off x="762000" y="6243638"/>
            <a:ext cx="24384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rctx="PPT">
                                        <p:cTn id="6" dur="indefinite"/>
                                        <p:tgtEl>
                                          <p:spTgt spid="3">
                                            <p:txEl>
                                              <p:pRg st="0" end="0"/>
                                            </p:txEl>
                                          </p:spTgt>
                                        </p:tgtEl>
                                        <p:attrNameLst>
                                          <p:attrName>style.opacity</p:attrName>
                                        </p:attrNameLst>
                                      </p:cBhvr>
                                      <p:to>
                                        <p:strVal val="0.25"/>
                                      </p:to>
                                    </p:set>
                                    <p:animEffect filter="image" prLst="opacity: 0.25">
                                      <p:cBhvr rctx="IE">
                                        <p:cTn id="7" dur="indefinite"/>
                                        <p:tgtEl>
                                          <p:spTgt spid="3">
                                            <p:txEl>
                                              <p:pRg st="0" end="0"/>
                                            </p:txEl>
                                          </p:spTgt>
                                        </p:tgtEl>
                                      </p:cBhvr>
                                    </p:animEffect>
                                  </p:childTnLst>
                                </p:cTn>
                              </p:par>
                              <p:par>
                                <p:cTn id="8" presetID="9" presetClass="emph" presetSubtype="0" nodeType="withEffect">
                                  <p:stCondLst>
                                    <p:cond delay="0"/>
                                  </p:stCondLst>
                                  <p:childTnLst>
                                    <p:set>
                                      <p:cBhvr rctx="PPT">
                                        <p:cTn id="9" dur="indefinite"/>
                                        <p:tgtEl>
                                          <p:spTgt spid="3">
                                            <p:txEl>
                                              <p:pRg st="2" end="2"/>
                                            </p:txEl>
                                          </p:spTgt>
                                        </p:tgtEl>
                                        <p:attrNameLst>
                                          <p:attrName>style.opacity</p:attrName>
                                        </p:attrNameLst>
                                      </p:cBhvr>
                                      <p:to>
                                        <p:strVal val="0.25"/>
                                      </p:to>
                                    </p:set>
                                    <p:animEffect filter="image" prLst="opacity: 0.25">
                                      <p:cBhvr rctx="IE">
                                        <p:cTn id="10" dur="indefinite"/>
                                        <p:tgtEl>
                                          <p:spTgt spid="3">
                                            <p:txEl>
                                              <p:pRg st="2" end="2"/>
                                            </p:txEl>
                                          </p:spTgt>
                                        </p:tgtEl>
                                      </p:cBhvr>
                                    </p:animEffect>
                                  </p:childTnLst>
                                </p:cTn>
                              </p:par>
                              <p:par>
                                <p:cTn id="11" presetID="9" presetClass="emph" presetSubtype="0" nodeType="withEffect">
                                  <p:stCondLst>
                                    <p:cond delay="0"/>
                                  </p:stCondLst>
                                  <p:childTnLst>
                                    <p:set>
                                      <p:cBhvr rctx="PPT">
                                        <p:cTn id="12" dur="indefinite"/>
                                        <p:tgtEl>
                                          <p:spTgt spid="3">
                                            <p:txEl>
                                              <p:pRg st="0" end="0"/>
                                            </p:txEl>
                                          </p:spTgt>
                                        </p:tgtEl>
                                        <p:attrNameLst>
                                          <p:attrName>style.opacity</p:attrName>
                                        </p:attrNameLst>
                                      </p:cBhvr>
                                      <p:to>
                                        <p:strVal val="1"/>
                                      </p:to>
                                    </p:set>
                                    <p:animEffect filter="image" prLst="opacity: 1">
                                      <p:cBhvr rctx="IE">
                                        <p:cTn id="13" dur="indefinite"/>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rctx="PPT">
                                        <p:cTn id="17" dur="indefinite"/>
                                        <p:tgtEl>
                                          <p:spTgt spid="3">
                                            <p:txEl>
                                              <p:pRg st="2" end="2"/>
                                            </p:txEl>
                                          </p:spTgt>
                                        </p:tgtEl>
                                        <p:attrNameLst>
                                          <p:attrName>style.opacity</p:attrName>
                                        </p:attrNameLst>
                                      </p:cBhvr>
                                      <p:to>
                                        <p:strVal val="1"/>
                                      </p:to>
                                    </p:set>
                                    <p:animEffect filter="image" prLst="opacity: 1">
                                      <p:cBhvr rctx="IE">
                                        <p:cTn id="18" dur="indefinite"/>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smtClean="0"/>
              <a:t>Development of the Cheat Sheet</a:t>
            </a:r>
            <a:endParaRPr lang="en-US" sz="4000" b="1" dirty="0"/>
          </a:p>
        </p:txBody>
      </p:sp>
      <p:sp>
        <p:nvSpPr>
          <p:cNvPr id="3" name="Content Placeholder 2"/>
          <p:cNvSpPr>
            <a:spLocks noGrp="1"/>
          </p:cNvSpPr>
          <p:nvPr>
            <p:ph idx="1"/>
          </p:nvPr>
        </p:nvSpPr>
        <p:spPr/>
        <p:txBody>
          <a:bodyPr/>
          <a:lstStyle/>
          <a:p>
            <a:r>
              <a:rPr lang="en-US" b="1" dirty="0" smtClean="0"/>
              <a:t>Developed around 2002</a:t>
            </a:r>
          </a:p>
          <a:p>
            <a:r>
              <a:rPr lang="en-US" b="1" dirty="0" smtClean="0"/>
              <a:t>Needed to have guidelines and benchmarks within easy access</a:t>
            </a:r>
          </a:p>
          <a:p>
            <a:r>
              <a:rPr lang="en-US" b="1" dirty="0" smtClean="0"/>
              <a:t>Developed to be an easy to use resource tool</a:t>
            </a:r>
          </a:p>
          <a:p>
            <a:r>
              <a:rPr lang="en-US" b="1" dirty="0" smtClean="0"/>
              <a:t>Upgraded recently into a PowerPoint</a:t>
            </a:r>
            <a:endParaRPr lang="en-US" b="1" dirty="0"/>
          </a:p>
        </p:txBody>
      </p:sp>
      <p:sp>
        <p:nvSpPr>
          <p:cNvPr id="4" name="Slide Number Placeholder 3"/>
          <p:cNvSpPr>
            <a:spLocks noGrp="1"/>
          </p:cNvSpPr>
          <p:nvPr>
            <p:ph type="sldNum" sz="quarter" idx="12"/>
          </p:nvPr>
        </p:nvSpPr>
        <p:spPr/>
        <p:txBody>
          <a:bodyPr/>
          <a:lstStyle/>
          <a:p>
            <a:pPr>
              <a:defRPr/>
            </a:pPr>
            <a:fld id="{651E6799-E987-478E-BF43-167D2AE62FE3}" type="slidenum">
              <a:rPr lang="en-US" smtClean="0"/>
              <a:pPr>
                <a:defRPr/>
              </a:pPr>
              <a:t>5</a:t>
            </a:fld>
            <a:endParaRPr lang="en-US" dirty="0"/>
          </a:p>
        </p:txBody>
      </p:sp>
      <p:sp>
        <p:nvSpPr>
          <p:cNvPr id="5" name="Footer Placeholder 3"/>
          <p:cNvSpPr>
            <a:spLocks noGrp="1"/>
          </p:cNvSpPr>
          <p:nvPr>
            <p:ph type="ftr" sz="quarter" idx="11"/>
          </p:nvPr>
        </p:nvSpPr>
        <p:spPr>
          <a:xfrm>
            <a:off x="381000" y="6243638"/>
            <a:ext cx="28194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rctx="PPT">
                                        <p:cTn id="6" dur="indefinite"/>
                                        <p:tgtEl>
                                          <p:spTgt spid="3">
                                            <p:txEl>
                                              <p:pRg st="0" end="0"/>
                                            </p:txEl>
                                          </p:spTgt>
                                        </p:tgtEl>
                                        <p:attrNameLst>
                                          <p:attrName>style.opacity</p:attrName>
                                        </p:attrNameLst>
                                      </p:cBhvr>
                                      <p:to>
                                        <p:strVal val="0.25"/>
                                      </p:to>
                                    </p:set>
                                    <p:animEffect filter="image" prLst="opacity: 0.25">
                                      <p:cBhvr rctx="IE">
                                        <p:cTn id="7" dur="indefinite"/>
                                        <p:tgtEl>
                                          <p:spTgt spid="3">
                                            <p:txEl>
                                              <p:pRg st="0" end="0"/>
                                            </p:txEl>
                                          </p:spTgt>
                                        </p:tgtEl>
                                      </p:cBhvr>
                                    </p:animEffect>
                                  </p:childTnLst>
                                </p:cTn>
                              </p:par>
                              <p:par>
                                <p:cTn id="8" presetID="9" presetClass="emph" presetSubtype="0" nodeType="withEffect">
                                  <p:stCondLst>
                                    <p:cond delay="0"/>
                                  </p:stCondLst>
                                  <p:childTnLst>
                                    <p:set>
                                      <p:cBhvr rctx="PPT">
                                        <p:cTn id="9" dur="indefinite"/>
                                        <p:tgtEl>
                                          <p:spTgt spid="3">
                                            <p:txEl>
                                              <p:pRg st="1" end="1"/>
                                            </p:txEl>
                                          </p:spTgt>
                                        </p:tgtEl>
                                        <p:attrNameLst>
                                          <p:attrName>style.opacity</p:attrName>
                                        </p:attrNameLst>
                                      </p:cBhvr>
                                      <p:to>
                                        <p:strVal val="0.25"/>
                                      </p:to>
                                    </p:set>
                                    <p:animEffect filter="image" prLst="opacity: 0.25">
                                      <p:cBhvr rctx="IE">
                                        <p:cTn id="10" dur="indefinite"/>
                                        <p:tgtEl>
                                          <p:spTgt spid="3">
                                            <p:txEl>
                                              <p:pRg st="1" end="1"/>
                                            </p:txEl>
                                          </p:spTgt>
                                        </p:tgtEl>
                                      </p:cBhvr>
                                    </p:animEffect>
                                  </p:childTnLst>
                                </p:cTn>
                              </p:par>
                              <p:par>
                                <p:cTn id="11" presetID="9" presetClass="emph" presetSubtype="0" nodeType="withEffect">
                                  <p:stCondLst>
                                    <p:cond delay="0"/>
                                  </p:stCondLst>
                                  <p:childTnLst>
                                    <p:set>
                                      <p:cBhvr rctx="PPT">
                                        <p:cTn id="12" dur="indefinite"/>
                                        <p:tgtEl>
                                          <p:spTgt spid="3">
                                            <p:txEl>
                                              <p:pRg st="2" end="2"/>
                                            </p:txEl>
                                          </p:spTgt>
                                        </p:tgtEl>
                                        <p:attrNameLst>
                                          <p:attrName>style.opacity</p:attrName>
                                        </p:attrNameLst>
                                      </p:cBhvr>
                                      <p:to>
                                        <p:strVal val="0.25"/>
                                      </p:to>
                                    </p:set>
                                    <p:animEffect filter="image" prLst="opacity: 0.25">
                                      <p:cBhvr rctx="IE">
                                        <p:cTn id="13" dur="indefinite"/>
                                        <p:tgtEl>
                                          <p:spTgt spid="3">
                                            <p:txEl>
                                              <p:pRg st="2" end="2"/>
                                            </p:txEl>
                                          </p:spTgt>
                                        </p:tgtEl>
                                      </p:cBhvr>
                                    </p:animEffect>
                                  </p:childTnLst>
                                </p:cTn>
                              </p:par>
                              <p:par>
                                <p:cTn id="14" presetID="9" presetClass="emph" presetSubtype="0" nodeType="withEffect">
                                  <p:stCondLst>
                                    <p:cond delay="0"/>
                                  </p:stCondLst>
                                  <p:childTnLst>
                                    <p:set>
                                      <p:cBhvr rctx="PPT">
                                        <p:cTn id="15" dur="indefinite"/>
                                        <p:tgtEl>
                                          <p:spTgt spid="3">
                                            <p:txEl>
                                              <p:pRg st="3" end="3"/>
                                            </p:txEl>
                                          </p:spTgt>
                                        </p:tgtEl>
                                        <p:attrNameLst>
                                          <p:attrName>style.opacity</p:attrName>
                                        </p:attrNameLst>
                                      </p:cBhvr>
                                      <p:to>
                                        <p:strVal val="0.25"/>
                                      </p:to>
                                    </p:set>
                                    <p:animEffect filter="image" prLst="opacity: 0.25">
                                      <p:cBhvr rctx="IE">
                                        <p:cTn id="16" dur="indefinite"/>
                                        <p:tgtEl>
                                          <p:spTgt spid="3">
                                            <p:txEl>
                                              <p:pRg st="3" end="3"/>
                                            </p:txEl>
                                          </p:spTgt>
                                        </p:tgtEl>
                                      </p:cBhvr>
                                    </p:animEffect>
                                  </p:childTnLst>
                                </p:cTn>
                              </p:par>
                              <p:par>
                                <p:cTn id="17" presetID="9" presetClass="emph" presetSubtype="0" nodeType="withEffect">
                                  <p:stCondLst>
                                    <p:cond delay="0"/>
                                  </p:stCondLst>
                                  <p:childTnLst>
                                    <p:set>
                                      <p:cBhvr rctx="PPT">
                                        <p:cTn id="18" dur="indefinite"/>
                                        <p:tgtEl>
                                          <p:spTgt spid="3">
                                            <p:txEl>
                                              <p:pRg st="0" end="0"/>
                                            </p:txEl>
                                          </p:spTgt>
                                        </p:tgtEl>
                                        <p:attrNameLst>
                                          <p:attrName>style.opacity</p:attrName>
                                        </p:attrNameLst>
                                      </p:cBhvr>
                                      <p:to>
                                        <p:strVal val="1"/>
                                      </p:to>
                                    </p:set>
                                    <p:animEffect filter="image" prLst="opacity: 1">
                                      <p:cBhvr rctx="IE">
                                        <p:cTn id="19" dur="indefinite"/>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mph" presetSubtype="0" nodeType="clickEffect">
                                  <p:stCondLst>
                                    <p:cond delay="0"/>
                                  </p:stCondLst>
                                  <p:childTnLst>
                                    <p:set>
                                      <p:cBhvr rctx="PPT">
                                        <p:cTn id="23" dur="indefinite"/>
                                        <p:tgtEl>
                                          <p:spTgt spid="3">
                                            <p:txEl>
                                              <p:pRg st="1" end="1"/>
                                            </p:txEl>
                                          </p:spTgt>
                                        </p:tgtEl>
                                        <p:attrNameLst>
                                          <p:attrName>style.opacity</p:attrName>
                                        </p:attrNameLst>
                                      </p:cBhvr>
                                      <p:to>
                                        <p:strVal val="1"/>
                                      </p:to>
                                    </p:set>
                                    <p:animEffect filter="image" prLst="opacity: 1">
                                      <p:cBhvr rctx="IE">
                                        <p:cTn id="24" dur="indefinite"/>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mph" presetSubtype="0" nodeType="clickEffect">
                                  <p:stCondLst>
                                    <p:cond delay="0"/>
                                  </p:stCondLst>
                                  <p:childTnLst>
                                    <p:set>
                                      <p:cBhvr rctx="PPT">
                                        <p:cTn id="28" dur="indefinite"/>
                                        <p:tgtEl>
                                          <p:spTgt spid="3">
                                            <p:txEl>
                                              <p:pRg st="2" end="2"/>
                                            </p:txEl>
                                          </p:spTgt>
                                        </p:tgtEl>
                                        <p:attrNameLst>
                                          <p:attrName>style.opacity</p:attrName>
                                        </p:attrNameLst>
                                      </p:cBhvr>
                                      <p:to>
                                        <p:strVal val="1"/>
                                      </p:to>
                                    </p:set>
                                    <p:animEffect filter="image" prLst="opacity: 1">
                                      <p:cBhvr rctx="IE">
                                        <p:cTn id="29" dur="indefinite"/>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mph" presetSubtype="0" nodeType="clickEffect">
                                  <p:stCondLst>
                                    <p:cond delay="0"/>
                                  </p:stCondLst>
                                  <p:childTnLst>
                                    <p:set>
                                      <p:cBhvr rctx="PPT">
                                        <p:cTn id="33" dur="indefinite"/>
                                        <p:tgtEl>
                                          <p:spTgt spid="3">
                                            <p:txEl>
                                              <p:pRg st="3" end="3"/>
                                            </p:txEl>
                                          </p:spTgt>
                                        </p:tgtEl>
                                        <p:attrNameLst>
                                          <p:attrName>style.opacity</p:attrName>
                                        </p:attrNameLst>
                                      </p:cBhvr>
                                      <p:to>
                                        <p:strVal val="1"/>
                                      </p:to>
                                    </p:set>
                                    <p:animEffect filter="image" prLst="opacity: 1">
                                      <p:cBhvr rctx="IE">
                                        <p:cTn id="34" dur="indefinite"/>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852487"/>
          </a:xfrm>
        </p:spPr>
        <p:txBody>
          <a:bodyPr/>
          <a:lstStyle/>
          <a:p>
            <a:pPr algn="ctr"/>
            <a:r>
              <a:rPr lang="en-US" sz="3200" b="1" dirty="0" smtClean="0">
                <a:latin typeface="Arial" pitchFamily="34" charset="0"/>
                <a:cs typeface="Arial" pitchFamily="34" charset="0"/>
              </a:rPr>
              <a:t>Where to Get Printed Version of SSG Plus for CTSH Used in this Course</a:t>
            </a:r>
            <a:endParaRPr lang="en-US" sz="3200" b="1"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651E6799-E987-478E-BF43-167D2AE62FE3}" type="slidenum">
              <a:rPr lang="en-US" smtClean="0"/>
              <a:pPr>
                <a:defRPr/>
              </a:pPr>
              <a:t>6</a:t>
            </a:fld>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304800" y="990600"/>
            <a:ext cx="8534400" cy="5257800"/>
          </a:xfrm>
          <a:prstGeom prst="rect">
            <a:avLst/>
          </a:prstGeom>
          <a:noFill/>
          <a:ln w="9525">
            <a:noFill/>
            <a:miter lim="800000"/>
            <a:headEnd/>
            <a:tailEnd/>
          </a:ln>
        </p:spPr>
      </p:pic>
      <p:sp>
        <p:nvSpPr>
          <p:cNvPr id="6" name="TextBox 5"/>
          <p:cNvSpPr txBox="1"/>
          <p:nvPr/>
        </p:nvSpPr>
        <p:spPr>
          <a:xfrm>
            <a:off x="3733800" y="1371600"/>
            <a:ext cx="1752600" cy="461665"/>
          </a:xfrm>
          <a:prstGeom prst="rect">
            <a:avLst/>
          </a:prstGeom>
          <a:solidFill>
            <a:schemeClr val="bg1"/>
          </a:solidFill>
          <a:ln w="57150">
            <a:solidFill>
              <a:srgbClr val="FF0000"/>
            </a:solidFill>
          </a:ln>
        </p:spPr>
        <p:txBody>
          <a:bodyPr wrap="square" rtlCol="0">
            <a:spAutoFit/>
          </a:bodyPr>
          <a:lstStyle/>
          <a:p>
            <a:r>
              <a:rPr lang="en-US" sz="2400" b="1" dirty="0" smtClean="0">
                <a:latin typeface="Arial" pitchFamily="34" charset="0"/>
                <a:cs typeface="Arial" pitchFamily="34" charset="0"/>
              </a:rPr>
              <a:t>Click Here</a:t>
            </a:r>
            <a:endParaRPr lang="en-US" sz="2400" b="1" dirty="0">
              <a:latin typeface="Arial" pitchFamily="34" charset="0"/>
              <a:cs typeface="Arial" pitchFamily="34" charset="0"/>
            </a:endParaRPr>
          </a:p>
        </p:txBody>
      </p:sp>
      <p:cxnSp>
        <p:nvCxnSpPr>
          <p:cNvPr id="8" name="Straight Arrow Connector 7"/>
          <p:cNvCxnSpPr/>
          <p:nvPr/>
        </p:nvCxnSpPr>
        <p:spPr bwMode="auto">
          <a:xfrm>
            <a:off x="5715000" y="1524000"/>
            <a:ext cx="914400" cy="914400"/>
          </a:xfrm>
          <a:prstGeom prst="straightConnector1">
            <a:avLst/>
          </a:prstGeom>
          <a:noFill/>
          <a:ln w="9525" cap="flat" cmpd="sng" algn="ctr">
            <a:noFill/>
            <a:prstDash val="solid"/>
            <a:round/>
            <a:headEnd type="none" w="med" len="med"/>
            <a:tailEnd type="arrow"/>
          </a:ln>
          <a:effectLst/>
        </p:spPr>
      </p:cxnSp>
      <p:cxnSp>
        <p:nvCxnSpPr>
          <p:cNvPr id="10" name="Straight Arrow Connector 9"/>
          <p:cNvCxnSpPr>
            <a:stCxn id="6" idx="3"/>
          </p:cNvCxnSpPr>
          <p:nvPr/>
        </p:nvCxnSpPr>
        <p:spPr bwMode="auto">
          <a:xfrm flipV="1">
            <a:off x="5486400" y="1371600"/>
            <a:ext cx="838200" cy="230833"/>
          </a:xfrm>
          <a:prstGeom prst="straightConnector1">
            <a:avLst/>
          </a:prstGeom>
          <a:noFill/>
          <a:ln w="57150" cap="flat" cmpd="sng" algn="ctr">
            <a:solidFill>
              <a:srgbClr val="FF0000"/>
            </a:solidFill>
            <a:prstDash val="solid"/>
            <a:round/>
            <a:headEnd type="none" w="med" len="med"/>
            <a:tailEnd type="arrow"/>
          </a:ln>
          <a:effectLst/>
        </p:spPr>
      </p:cxnSp>
      <p:sp>
        <p:nvSpPr>
          <p:cNvPr id="9" name="TextBox 8"/>
          <p:cNvSpPr txBox="1"/>
          <p:nvPr/>
        </p:nvSpPr>
        <p:spPr>
          <a:xfrm>
            <a:off x="2057400" y="6324601"/>
            <a:ext cx="4953000" cy="461665"/>
          </a:xfrm>
          <a:prstGeom prst="rect">
            <a:avLst/>
          </a:prstGeom>
          <a:noFill/>
        </p:spPr>
        <p:txBody>
          <a:bodyPr wrap="square" rtlCol="0">
            <a:spAutoFit/>
          </a:bodyPr>
          <a:lstStyle/>
          <a:p>
            <a:pPr algn="ctr"/>
            <a:r>
              <a:rPr lang="en-US" sz="2400" b="1" dirty="0" smtClean="0">
                <a:solidFill>
                  <a:srgbClr val="FF0000"/>
                </a:solidFill>
                <a:latin typeface="Arial" pitchFamily="34" charset="0"/>
                <a:cs typeface="Arial" pitchFamily="34" charset="0"/>
                <a:hlinkClick r:id="rId3" action="ppaction://hlinkfile"/>
              </a:rPr>
              <a:t>Get form for printing here</a:t>
            </a:r>
            <a:endParaRPr lang="en-US" sz="2400" b="1" dirty="0">
              <a:solidFill>
                <a:srgbClr val="FF0000"/>
              </a:solidFill>
              <a:latin typeface="Arial" pitchFamily="34" charset="0"/>
              <a:cs typeface="Arial" pitchFamily="34" charset="0"/>
            </a:endParaRPr>
          </a:p>
        </p:txBody>
      </p:sp>
      <p:sp>
        <p:nvSpPr>
          <p:cNvPr id="11" name="Footer Placeholder 3"/>
          <p:cNvSpPr>
            <a:spLocks noGrp="1"/>
          </p:cNvSpPr>
          <p:nvPr>
            <p:ph type="ftr" sz="quarter" idx="11"/>
          </p:nvPr>
        </p:nvSpPr>
        <p:spPr>
          <a:xfrm>
            <a:off x="381000" y="6243638"/>
            <a:ext cx="17526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776287"/>
          </a:xfrm>
        </p:spPr>
        <p:txBody>
          <a:bodyPr/>
          <a:lstStyle/>
          <a:p>
            <a:pPr algn="ctr"/>
            <a:r>
              <a:rPr lang="en-US" sz="3200" b="1" dirty="0" smtClean="0"/>
              <a:t>SSG Plus Page 1</a:t>
            </a:r>
            <a:endParaRPr lang="en-US" sz="3200" b="1" dirty="0"/>
          </a:p>
        </p:txBody>
      </p:sp>
      <p:sp>
        <p:nvSpPr>
          <p:cNvPr id="4" name="Slide Number Placeholder 3"/>
          <p:cNvSpPr>
            <a:spLocks noGrp="1"/>
          </p:cNvSpPr>
          <p:nvPr>
            <p:ph type="sldNum" sz="quarter" idx="12"/>
          </p:nvPr>
        </p:nvSpPr>
        <p:spPr/>
        <p:txBody>
          <a:bodyPr/>
          <a:lstStyle/>
          <a:p>
            <a:pPr>
              <a:defRPr/>
            </a:pPr>
            <a:fld id="{651E6799-E987-478E-BF43-167D2AE62FE3}" type="slidenum">
              <a:rPr lang="en-US" smtClean="0"/>
              <a:pPr>
                <a:defRPr/>
              </a:pPr>
              <a:t>7</a:t>
            </a:fld>
            <a:endParaRPr lang="en-US" dirty="0"/>
          </a:p>
        </p:txBody>
      </p:sp>
      <p:sp>
        <p:nvSpPr>
          <p:cNvPr id="5" name="TextBox 4"/>
          <p:cNvSpPr txBox="1"/>
          <p:nvPr/>
        </p:nvSpPr>
        <p:spPr>
          <a:xfrm>
            <a:off x="228600" y="3048000"/>
            <a:ext cx="2590800" cy="1015663"/>
          </a:xfrm>
          <a:prstGeom prst="rect">
            <a:avLst/>
          </a:prstGeom>
          <a:solidFill>
            <a:schemeClr val="bg1"/>
          </a:solidFill>
          <a:ln w="57150">
            <a:solidFill>
              <a:srgbClr val="FF0000"/>
            </a:solidFill>
          </a:ln>
        </p:spPr>
        <p:txBody>
          <a:bodyPr wrap="square" rtlCol="0">
            <a:spAutoFit/>
          </a:bodyPr>
          <a:lstStyle/>
          <a:p>
            <a:pPr algn="ctr"/>
            <a:r>
              <a:rPr lang="en-US" sz="2000" b="1" dirty="0" smtClean="0">
                <a:latin typeface="Arial" pitchFamily="34" charset="0"/>
                <a:cs typeface="Arial" pitchFamily="34" charset="0"/>
              </a:rPr>
              <a:t>Data for Cognizant Tech Solutions, </a:t>
            </a:r>
          </a:p>
          <a:p>
            <a:pPr algn="ctr"/>
            <a:r>
              <a:rPr lang="en-US" sz="2000" b="1" dirty="0" smtClean="0">
                <a:solidFill>
                  <a:srgbClr val="000099"/>
                </a:solidFill>
                <a:latin typeface="Arial" pitchFamily="34" charset="0"/>
                <a:cs typeface="Arial" pitchFamily="34" charset="0"/>
              </a:rPr>
              <a:t>FY 2016, Q3</a:t>
            </a:r>
            <a:endParaRPr lang="en-US" sz="2000" b="1" dirty="0">
              <a:solidFill>
                <a:srgbClr val="000099"/>
              </a:solidFill>
              <a:latin typeface="Arial" pitchFamily="34" charset="0"/>
              <a:cs typeface="Arial" pitchFamily="34" charset="0"/>
            </a:endParaRPr>
          </a:p>
        </p:txBody>
      </p:sp>
      <p:sp>
        <p:nvSpPr>
          <p:cNvPr id="6" name="Footer Placeholder 3"/>
          <p:cNvSpPr>
            <a:spLocks noGrp="1"/>
          </p:cNvSpPr>
          <p:nvPr>
            <p:ph type="ftr" sz="quarter" idx="11"/>
          </p:nvPr>
        </p:nvSpPr>
        <p:spPr>
          <a:xfrm>
            <a:off x="533400" y="6243638"/>
            <a:ext cx="26670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pic>
        <p:nvPicPr>
          <p:cNvPr id="2050" name="Picture 2"/>
          <p:cNvPicPr>
            <a:picLocks noChangeAspect="1" noChangeArrowheads="1"/>
          </p:cNvPicPr>
          <p:nvPr/>
        </p:nvPicPr>
        <p:blipFill>
          <a:blip r:embed="rId2" cstate="print"/>
          <a:srcRect/>
          <a:stretch>
            <a:fillRect/>
          </a:stretch>
        </p:blipFill>
        <p:spPr bwMode="auto">
          <a:xfrm>
            <a:off x="2971800" y="1066800"/>
            <a:ext cx="4800600" cy="563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2514600" y="228600"/>
            <a:ext cx="4491037" cy="609600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pPr>
              <a:defRPr/>
            </a:pPr>
            <a:fld id="{DCD43F38-CB77-4A55-AFA6-2EDDE311B460}" type="slidenum">
              <a:rPr lang="en-US" smtClean="0"/>
              <a:pPr>
                <a:defRPr/>
              </a:pPr>
              <a:t>8</a:t>
            </a:fld>
            <a:endParaRPr lang="en-US" dirty="0"/>
          </a:p>
        </p:txBody>
      </p:sp>
      <p:sp>
        <p:nvSpPr>
          <p:cNvPr id="5" name="TextBox 4"/>
          <p:cNvSpPr txBox="1"/>
          <p:nvPr/>
        </p:nvSpPr>
        <p:spPr>
          <a:xfrm>
            <a:off x="228600" y="914400"/>
            <a:ext cx="2057400" cy="1292662"/>
          </a:xfrm>
          <a:prstGeom prst="rect">
            <a:avLst/>
          </a:prstGeom>
          <a:noFill/>
        </p:spPr>
        <p:txBody>
          <a:bodyPr wrap="square" rtlCol="0">
            <a:spAutoFit/>
          </a:bodyPr>
          <a:lstStyle/>
          <a:p>
            <a:pPr algn="ctr"/>
            <a:r>
              <a:rPr lang="en-US" sz="2600" b="1" dirty="0" smtClean="0">
                <a:latin typeface="+mn-lt"/>
              </a:rPr>
              <a:t>SSG Information on Page 1</a:t>
            </a:r>
            <a:endParaRPr lang="en-US" sz="2600" b="1" dirty="0">
              <a:latin typeface="+mn-lt"/>
            </a:endParaRPr>
          </a:p>
        </p:txBody>
      </p:sp>
      <p:sp>
        <p:nvSpPr>
          <p:cNvPr id="7" name="TextBox 6"/>
          <p:cNvSpPr txBox="1"/>
          <p:nvPr/>
        </p:nvSpPr>
        <p:spPr>
          <a:xfrm>
            <a:off x="7391400" y="609600"/>
            <a:ext cx="1600200" cy="830997"/>
          </a:xfrm>
          <a:prstGeom prst="rect">
            <a:avLst/>
          </a:prstGeom>
          <a:noFill/>
        </p:spPr>
        <p:txBody>
          <a:bodyPr wrap="square" rtlCol="0">
            <a:spAutoFit/>
          </a:bodyPr>
          <a:lstStyle/>
          <a:p>
            <a:r>
              <a:rPr lang="en-US" sz="2400" b="1" dirty="0" smtClean="0">
                <a:latin typeface="+mn-lt"/>
              </a:rPr>
              <a:t>Company Data</a:t>
            </a:r>
            <a:endParaRPr lang="en-US" sz="2400" b="1" dirty="0">
              <a:latin typeface="+mn-lt"/>
            </a:endParaRPr>
          </a:p>
        </p:txBody>
      </p:sp>
      <p:sp>
        <p:nvSpPr>
          <p:cNvPr id="8" name="Rectangle 7"/>
          <p:cNvSpPr/>
          <p:nvPr/>
        </p:nvSpPr>
        <p:spPr bwMode="auto">
          <a:xfrm>
            <a:off x="4648200" y="304800"/>
            <a:ext cx="2286000" cy="8382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cxnSp>
        <p:nvCxnSpPr>
          <p:cNvPr id="10" name="Straight Arrow Connector 9"/>
          <p:cNvCxnSpPr>
            <a:stCxn id="7" idx="1"/>
            <a:endCxn id="8" idx="3"/>
          </p:cNvCxnSpPr>
          <p:nvPr/>
        </p:nvCxnSpPr>
        <p:spPr bwMode="auto">
          <a:xfrm flipH="1" flipV="1">
            <a:off x="6934200" y="723900"/>
            <a:ext cx="457200" cy="301199"/>
          </a:xfrm>
          <a:prstGeom prst="straightConnector1">
            <a:avLst/>
          </a:prstGeom>
          <a:noFill/>
          <a:ln w="57150" cap="flat" cmpd="sng" algn="ctr">
            <a:solidFill>
              <a:srgbClr val="FF0000"/>
            </a:solidFill>
            <a:prstDash val="solid"/>
            <a:round/>
            <a:headEnd type="none" w="med" len="med"/>
            <a:tailEnd type="arrow"/>
          </a:ln>
          <a:effectLst/>
        </p:spPr>
      </p:cxnSp>
      <p:sp>
        <p:nvSpPr>
          <p:cNvPr id="12" name="TextBox 11"/>
          <p:cNvSpPr txBox="1"/>
          <p:nvPr/>
        </p:nvSpPr>
        <p:spPr>
          <a:xfrm>
            <a:off x="2590800" y="4495800"/>
            <a:ext cx="1752600" cy="892552"/>
          </a:xfrm>
          <a:prstGeom prst="rect">
            <a:avLst/>
          </a:prstGeom>
          <a:solidFill>
            <a:schemeClr val="bg1"/>
          </a:solidFill>
          <a:ln w="57150">
            <a:solidFill>
              <a:srgbClr val="FF0000"/>
            </a:solidFill>
          </a:ln>
        </p:spPr>
        <p:txBody>
          <a:bodyPr wrap="square" rtlCol="0">
            <a:spAutoFit/>
          </a:bodyPr>
          <a:lstStyle/>
          <a:p>
            <a:pPr algn="ctr"/>
            <a:r>
              <a:rPr lang="en-US" sz="2600" b="1" dirty="0" smtClean="0">
                <a:latin typeface="+mn-lt"/>
              </a:rPr>
              <a:t>Quarterly Data</a:t>
            </a:r>
            <a:endParaRPr lang="en-US" sz="2600" b="1" dirty="0">
              <a:latin typeface="+mn-lt"/>
            </a:endParaRPr>
          </a:p>
        </p:txBody>
      </p:sp>
      <p:sp>
        <p:nvSpPr>
          <p:cNvPr id="13" name="Rectangle 12"/>
          <p:cNvSpPr/>
          <p:nvPr/>
        </p:nvSpPr>
        <p:spPr bwMode="auto">
          <a:xfrm>
            <a:off x="4876800" y="5105400"/>
            <a:ext cx="1905000" cy="609600"/>
          </a:xfrm>
          <a:prstGeom prst="rect">
            <a:avLst/>
          </a:prstGeom>
          <a:noFill/>
          <a:ln w="57150" cap="flat" cmpd="sng" algn="ctr">
            <a:solidFill>
              <a:srgbClr val="0000FF"/>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cxnSp>
        <p:nvCxnSpPr>
          <p:cNvPr id="15" name="Straight Arrow Connector 14"/>
          <p:cNvCxnSpPr>
            <a:stCxn id="12" idx="3"/>
            <a:endCxn id="13" idx="1"/>
          </p:cNvCxnSpPr>
          <p:nvPr/>
        </p:nvCxnSpPr>
        <p:spPr bwMode="auto">
          <a:xfrm>
            <a:off x="4343400" y="4942076"/>
            <a:ext cx="533400" cy="468124"/>
          </a:xfrm>
          <a:prstGeom prst="straightConnector1">
            <a:avLst/>
          </a:prstGeom>
          <a:noFill/>
          <a:ln w="57150" cap="flat" cmpd="sng" algn="ctr">
            <a:solidFill>
              <a:srgbClr val="0000FF"/>
            </a:solidFill>
            <a:prstDash val="solid"/>
            <a:round/>
            <a:headEnd type="none" w="med" len="med"/>
            <a:tailEnd type="arrow"/>
          </a:ln>
          <a:effectLst/>
        </p:spPr>
      </p:cxnSp>
      <p:sp>
        <p:nvSpPr>
          <p:cNvPr id="20" name="TextBox 19"/>
          <p:cNvSpPr txBox="1"/>
          <p:nvPr/>
        </p:nvSpPr>
        <p:spPr>
          <a:xfrm>
            <a:off x="3352800" y="3505200"/>
            <a:ext cx="2743200" cy="492443"/>
          </a:xfrm>
          <a:prstGeom prst="rect">
            <a:avLst/>
          </a:prstGeom>
          <a:solidFill>
            <a:schemeClr val="bg1"/>
          </a:solidFill>
          <a:ln w="57150">
            <a:solidFill>
              <a:srgbClr val="92D050"/>
            </a:solidFill>
          </a:ln>
        </p:spPr>
        <p:txBody>
          <a:bodyPr wrap="square" rtlCol="0">
            <a:spAutoFit/>
          </a:bodyPr>
          <a:lstStyle/>
          <a:p>
            <a:r>
              <a:rPr lang="en-US" sz="2600" b="1" dirty="0" smtClean="0">
                <a:latin typeface="+mn-lt"/>
              </a:rPr>
              <a:t>Visual Analysis</a:t>
            </a:r>
            <a:endParaRPr lang="en-US" sz="2600" b="1" dirty="0">
              <a:latin typeface="+mn-lt"/>
            </a:endParaRPr>
          </a:p>
        </p:txBody>
      </p:sp>
      <p:sp>
        <p:nvSpPr>
          <p:cNvPr id="21" name="Rectangle 20"/>
          <p:cNvSpPr/>
          <p:nvPr/>
        </p:nvSpPr>
        <p:spPr bwMode="auto">
          <a:xfrm>
            <a:off x="2667000" y="5943600"/>
            <a:ext cx="4191000" cy="3810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22" name="TextBox 21"/>
          <p:cNvSpPr txBox="1"/>
          <p:nvPr/>
        </p:nvSpPr>
        <p:spPr>
          <a:xfrm>
            <a:off x="0" y="3733800"/>
            <a:ext cx="2209800" cy="2092881"/>
          </a:xfrm>
          <a:prstGeom prst="rect">
            <a:avLst/>
          </a:prstGeom>
          <a:noFill/>
        </p:spPr>
        <p:txBody>
          <a:bodyPr wrap="square" rtlCol="0">
            <a:spAutoFit/>
          </a:bodyPr>
          <a:lstStyle/>
          <a:p>
            <a:pPr algn="ctr"/>
            <a:r>
              <a:rPr lang="en-US" sz="2600" b="1" dirty="0" smtClean="0">
                <a:latin typeface="+mn-lt"/>
              </a:rPr>
              <a:t>10-Year Historical Sales and Earnings Growth </a:t>
            </a:r>
            <a:endParaRPr lang="en-US" sz="2600" b="1" dirty="0">
              <a:latin typeface="+mn-lt"/>
            </a:endParaRPr>
          </a:p>
        </p:txBody>
      </p:sp>
      <p:cxnSp>
        <p:nvCxnSpPr>
          <p:cNvPr id="24" name="Straight Arrow Connector 23"/>
          <p:cNvCxnSpPr/>
          <p:nvPr/>
        </p:nvCxnSpPr>
        <p:spPr bwMode="auto">
          <a:xfrm>
            <a:off x="1066800" y="5791200"/>
            <a:ext cx="1600200" cy="228600"/>
          </a:xfrm>
          <a:prstGeom prst="straightConnector1">
            <a:avLst/>
          </a:prstGeom>
          <a:noFill/>
          <a:ln w="57150" cap="flat" cmpd="sng" algn="ctr">
            <a:solidFill>
              <a:srgbClr val="FF0000"/>
            </a:solidFill>
            <a:prstDash val="solid"/>
            <a:round/>
            <a:headEnd type="none" w="med" len="med"/>
            <a:tailEnd type="arrow"/>
          </a:ln>
          <a:effectLst/>
        </p:spPr>
      </p:cxnSp>
      <p:sp>
        <p:nvSpPr>
          <p:cNvPr id="26" name="TextBox 25"/>
          <p:cNvSpPr txBox="1"/>
          <p:nvPr/>
        </p:nvSpPr>
        <p:spPr>
          <a:xfrm>
            <a:off x="7086600" y="3276600"/>
            <a:ext cx="1828800" cy="2492990"/>
          </a:xfrm>
          <a:prstGeom prst="rect">
            <a:avLst/>
          </a:prstGeom>
          <a:noFill/>
        </p:spPr>
        <p:txBody>
          <a:bodyPr wrap="square" rtlCol="0">
            <a:spAutoFit/>
          </a:bodyPr>
          <a:lstStyle/>
          <a:p>
            <a:pPr algn="ctr"/>
            <a:r>
              <a:rPr lang="en-US" sz="2600" b="1" dirty="0" smtClean="0">
                <a:latin typeface="+mn-lt"/>
              </a:rPr>
              <a:t>Estimated Future 5-Year Sales and Earnings Growth</a:t>
            </a:r>
            <a:endParaRPr lang="en-US" sz="2600" b="1" dirty="0">
              <a:latin typeface="+mn-lt"/>
            </a:endParaRPr>
          </a:p>
        </p:txBody>
      </p:sp>
      <p:cxnSp>
        <p:nvCxnSpPr>
          <p:cNvPr id="28" name="Straight Arrow Connector 27"/>
          <p:cNvCxnSpPr>
            <a:stCxn id="26" idx="2"/>
          </p:cNvCxnSpPr>
          <p:nvPr/>
        </p:nvCxnSpPr>
        <p:spPr bwMode="auto">
          <a:xfrm flipH="1">
            <a:off x="6858000" y="5769590"/>
            <a:ext cx="1143000" cy="478810"/>
          </a:xfrm>
          <a:prstGeom prst="straightConnector1">
            <a:avLst/>
          </a:prstGeom>
          <a:noFill/>
          <a:ln w="57150" cap="flat" cmpd="sng" algn="ctr">
            <a:solidFill>
              <a:srgbClr val="FF0000"/>
            </a:solidFill>
            <a:prstDash val="solid"/>
            <a:round/>
            <a:headEnd type="none" w="med" len="med"/>
            <a:tailEnd type="arrow"/>
          </a:ln>
          <a:effectLst/>
        </p:spPr>
      </p:cxnSp>
      <p:sp>
        <p:nvSpPr>
          <p:cNvPr id="17" name="Footer Placeholder 3"/>
          <p:cNvSpPr>
            <a:spLocks noGrp="1"/>
          </p:cNvSpPr>
          <p:nvPr>
            <p:ph type="ftr" sz="quarter" idx="11"/>
          </p:nvPr>
        </p:nvSpPr>
        <p:spPr>
          <a:xfrm>
            <a:off x="228600" y="6243638"/>
            <a:ext cx="29718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2" grpId="0" animBg="1"/>
      <p:bldP spid="13" grpId="0" animBg="1"/>
      <p:bldP spid="20" grpId="0" animBg="1"/>
      <p:bldP spid="21" grpId="0" animBg="1"/>
      <p:bldP spid="22"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sp>
        <p:nvSpPr>
          <p:cNvPr id="4" name="Content Placeholder 3"/>
          <p:cNvSpPr>
            <a:spLocks noGrp="1"/>
          </p:cNvSpPr>
          <p:nvPr>
            <p:ph idx="1"/>
          </p:nvPr>
        </p:nvSpPr>
        <p:spPr>
          <a:xfrm>
            <a:off x="685800" y="2133600"/>
            <a:ext cx="7620000" cy="2362200"/>
          </a:xfrm>
        </p:spPr>
        <p:txBody>
          <a:bodyPr/>
          <a:lstStyle/>
          <a:p>
            <a:pPr>
              <a:buNone/>
            </a:pPr>
            <a:endParaRPr lang="en-US" dirty="0" smtClean="0"/>
          </a:p>
          <a:p>
            <a:pPr algn="ctr">
              <a:buNone/>
            </a:pPr>
            <a:r>
              <a:rPr lang="en-US" sz="4800" b="1" dirty="0" smtClean="0"/>
              <a:t>Brief  overview of the Value Line Stock Report</a:t>
            </a:r>
          </a:p>
        </p:txBody>
      </p:sp>
      <p:sp>
        <p:nvSpPr>
          <p:cNvPr id="2" name="Slide Number Placeholder 1"/>
          <p:cNvSpPr>
            <a:spLocks noGrp="1"/>
          </p:cNvSpPr>
          <p:nvPr>
            <p:ph type="sldNum" sz="quarter" idx="12"/>
          </p:nvPr>
        </p:nvSpPr>
        <p:spPr/>
        <p:txBody>
          <a:bodyPr/>
          <a:lstStyle/>
          <a:p>
            <a:pPr>
              <a:defRPr/>
            </a:pPr>
            <a:fld id="{69605F2C-BA01-450B-BE5A-4BC1E3F6372C}" type="slidenum">
              <a:rPr lang="en-US" smtClean="0"/>
              <a:pPr>
                <a:defRPr/>
              </a:pPr>
              <a:t>9</a:t>
            </a:fld>
            <a:endParaRPr lang="en-US" dirty="0"/>
          </a:p>
        </p:txBody>
      </p:sp>
      <p:sp>
        <p:nvSpPr>
          <p:cNvPr id="5" name="TextBox 4">
            <a:hlinkClick r:id="rId2" action="ppaction://hlinkfile"/>
          </p:cNvPr>
          <p:cNvSpPr txBox="1"/>
          <p:nvPr/>
        </p:nvSpPr>
        <p:spPr>
          <a:xfrm>
            <a:off x="2057400" y="5334000"/>
            <a:ext cx="6705600" cy="584775"/>
          </a:xfrm>
          <a:prstGeom prst="rect">
            <a:avLst/>
          </a:prstGeom>
          <a:noFill/>
        </p:spPr>
        <p:txBody>
          <a:bodyPr wrap="square" rtlCol="0">
            <a:spAutoFit/>
          </a:bodyPr>
          <a:lstStyle/>
          <a:p>
            <a:r>
              <a:rPr lang="en-US" sz="3200" b="1" dirty="0" smtClean="0">
                <a:solidFill>
                  <a:srgbClr val="FF0000"/>
                </a:solidFill>
                <a:latin typeface="Arial" pitchFamily="34" charset="0"/>
                <a:cs typeface="Arial" pitchFamily="34" charset="0"/>
                <a:hlinkClick r:id="rId3" action="ppaction://hlinkfile"/>
              </a:rPr>
              <a:t>Click for Value Line Stock Report</a:t>
            </a:r>
            <a:endParaRPr lang="en-US" sz="3200" b="1" dirty="0">
              <a:solidFill>
                <a:srgbClr val="FF0000"/>
              </a:solidFill>
              <a:latin typeface="Arial" pitchFamily="34" charset="0"/>
              <a:cs typeface="Arial" pitchFamily="34" charset="0"/>
            </a:endParaRPr>
          </a:p>
        </p:txBody>
      </p:sp>
      <p:sp>
        <p:nvSpPr>
          <p:cNvPr id="6" name="Footer Placeholder 3"/>
          <p:cNvSpPr>
            <a:spLocks noGrp="1"/>
          </p:cNvSpPr>
          <p:nvPr>
            <p:ph type="ftr" sz="quarter" idx="11"/>
          </p:nvPr>
        </p:nvSpPr>
        <p:spPr>
          <a:xfrm>
            <a:off x="533400" y="6243638"/>
            <a:ext cx="26670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algn="ctr"/>
            <a:r>
              <a:rPr lang="en-US" b="1" smtClean="0">
                <a:cs typeface="Arial" charset="0"/>
              </a:rPr>
              <a:t>Importance</a:t>
            </a:r>
          </a:p>
        </p:txBody>
      </p:sp>
      <p:sp>
        <p:nvSpPr>
          <p:cNvPr id="5123" name="Content Placeholder 2"/>
          <p:cNvSpPr>
            <a:spLocks noGrp="1"/>
          </p:cNvSpPr>
          <p:nvPr>
            <p:ph idx="1"/>
          </p:nvPr>
        </p:nvSpPr>
        <p:spPr>
          <a:xfrm>
            <a:off x="1182688" y="1600200"/>
            <a:ext cx="7772400" cy="4532313"/>
          </a:xfrm>
        </p:spPr>
        <p:txBody>
          <a:bodyPr/>
          <a:lstStyle/>
          <a:p>
            <a:endParaRPr lang="en-US" dirty="0" smtClean="0"/>
          </a:p>
          <a:p>
            <a:r>
              <a:rPr lang="en-US" b="1" dirty="0" smtClean="0">
                <a:latin typeface="Arial" charset="0"/>
                <a:cs typeface="Arial" charset="0"/>
              </a:rPr>
              <a:t>Value Line’s Stock Report includes a wealth of information to help with judgments and to fill in missing data on the SSG</a:t>
            </a:r>
          </a:p>
          <a:p>
            <a:r>
              <a:rPr lang="en-US" b="1" dirty="0" smtClean="0">
                <a:latin typeface="Arial" charset="0"/>
                <a:cs typeface="Arial" charset="0"/>
              </a:rPr>
              <a:t>Valuable reference to assist with stock studies</a:t>
            </a:r>
          </a:p>
          <a:p>
            <a:endParaRPr lang="en-US" b="1" dirty="0" smtClean="0">
              <a:latin typeface="Arial" charset="0"/>
              <a:cs typeface="Arial" charset="0"/>
            </a:endParaRPr>
          </a:p>
        </p:txBody>
      </p:sp>
      <p:sp>
        <p:nvSpPr>
          <p:cNvPr id="5124" name="Slide Number Placeholder 3"/>
          <p:cNvSpPr>
            <a:spLocks noGrp="1"/>
          </p:cNvSpPr>
          <p:nvPr>
            <p:ph type="sldNum" sz="quarter" idx="12"/>
          </p:nvPr>
        </p:nvSpPr>
        <p:spPr>
          <a:noFill/>
        </p:spPr>
        <p:txBody>
          <a:bodyPr/>
          <a:lstStyle/>
          <a:p>
            <a:fld id="{DAD56D8F-DAD7-4730-AB92-6BF6F9C9CA75}" type="slidenum">
              <a:rPr lang="en-US" smtClean="0"/>
              <a:pPr/>
              <a:t>10</a:t>
            </a:fld>
            <a:endParaRPr lang="en-US" smtClean="0"/>
          </a:p>
        </p:txBody>
      </p:sp>
      <p:sp>
        <p:nvSpPr>
          <p:cNvPr id="5" name="Footer Placeholder 3"/>
          <p:cNvSpPr>
            <a:spLocks noGrp="1"/>
          </p:cNvSpPr>
          <p:nvPr>
            <p:ph type="ftr" sz="quarter" idx="11"/>
          </p:nvPr>
        </p:nvSpPr>
        <p:spPr>
          <a:xfrm>
            <a:off x="533400" y="6243638"/>
            <a:ext cx="26670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514600" y="838200"/>
            <a:ext cx="4343400" cy="5867400"/>
          </a:xfrm>
          <a:prstGeom prst="rect">
            <a:avLst/>
          </a:prstGeom>
          <a:noFill/>
          <a:ln w="9525">
            <a:noFill/>
            <a:miter lim="800000"/>
            <a:headEnd/>
            <a:tailEnd/>
          </a:ln>
        </p:spPr>
      </p:pic>
      <p:sp>
        <p:nvSpPr>
          <p:cNvPr id="8194" name="Slide Number Placeholder 1"/>
          <p:cNvSpPr>
            <a:spLocks noGrp="1"/>
          </p:cNvSpPr>
          <p:nvPr>
            <p:ph type="sldNum" sz="quarter" idx="12"/>
          </p:nvPr>
        </p:nvSpPr>
        <p:spPr>
          <a:noFill/>
        </p:spPr>
        <p:txBody>
          <a:bodyPr/>
          <a:lstStyle/>
          <a:p>
            <a:fld id="{A5560860-C105-4DC7-9106-6FD68AAC5EE4}" type="slidenum">
              <a:rPr lang="en-US" smtClean="0"/>
              <a:pPr/>
              <a:t>11</a:t>
            </a:fld>
            <a:endParaRPr lang="en-US" smtClean="0"/>
          </a:p>
        </p:txBody>
      </p:sp>
      <p:sp>
        <p:nvSpPr>
          <p:cNvPr id="8196" name="TextBox 3"/>
          <p:cNvSpPr txBox="1">
            <a:spLocks noChangeArrowheads="1"/>
          </p:cNvSpPr>
          <p:nvPr/>
        </p:nvSpPr>
        <p:spPr bwMode="auto">
          <a:xfrm>
            <a:off x="838200" y="152400"/>
            <a:ext cx="7467600" cy="523875"/>
          </a:xfrm>
          <a:prstGeom prst="rect">
            <a:avLst/>
          </a:prstGeom>
          <a:noFill/>
          <a:ln w="9525">
            <a:noFill/>
            <a:miter lim="800000"/>
            <a:headEnd/>
            <a:tailEnd/>
          </a:ln>
        </p:spPr>
        <p:txBody>
          <a:bodyPr wrap="square">
            <a:spAutoFit/>
          </a:bodyPr>
          <a:lstStyle/>
          <a:p>
            <a:pPr algn="ctr"/>
            <a:r>
              <a:rPr lang="en-US" sz="2800" b="1" dirty="0" smtClean="0">
                <a:latin typeface="Arial" charset="0"/>
                <a:cs typeface="Arial" charset="0"/>
              </a:rPr>
              <a:t>Sections of Value </a:t>
            </a:r>
            <a:r>
              <a:rPr lang="en-US" sz="2800" b="1" dirty="0">
                <a:latin typeface="Arial" charset="0"/>
                <a:cs typeface="Arial" charset="0"/>
              </a:rPr>
              <a:t>Line’s Stock Report </a:t>
            </a:r>
          </a:p>
        </p:txBody>
      </p:sp>
      <p:sp>
        <p:nvSpPr>
          <p:cNvPr id="8" name="TextBox 7"/>
          <p:cNvSpPr txBox="1"/>
          <p:nvPr/>
        </p:nvSpPr>
        <p:spPr>
          <a:xfrm>
            <a:off x="4191000" y="1447800"/>
            <a:ext cx="1905000" cy="769938"/>
          </a:xfrm>
          <a:prstGeom prst="rect">
            <a:avLst/>
          </a:prstGeom>
          <a:noFill/>
        </p:spPr>
        <p:txBody>
          <a:bodyPr>
            <a:spAutoFit/>
          </a:bodyPr>
          <a:lstStyle/>
          <a:p>
            <a:pPr>
              <a:defRPr/>
            </a:pPr>
            <a:r>
              <a:rPr lang="en-US" b="1" dirty="0">
                <a:solidFill>
                  <a:schemeClr val="tx1"/>
                </a:solidFill>
                <a:latin typeface="+mj-lt"/>
              </a:rPr>
              <a:t>Chart</a:t>
            </a:r>
          </a:p>
        </p:txBody>
      </p:sp>
      <p:sp>
        <p:nvSpPr>
          <p:cNvPr id="9" name="TextBox 8"/>
          <p:cNvSpPr txBox="1">
            <a:spLocks noChangeArrowheads="1"/>
          </p:cNvSpPr>
          <p:nvPr/>
        </p:nvSpPr>
        <p:spPr bwMode="auto">
          <a:xfrm>
            <a:off x="3962400" y="2667000"/>
            <a:ext cx="2133600" cy="1077913"/>
          </a:xfrm>
          <a:prstGeom prst="rect">
            <a:avLst/>
          </a:prstGeom>
          <a:noFill/>
          <a:ln w="9525">
            <a:noFill/>
            <a:miter lim="800000"/>
            <a:headEnd/>
            <a:tailEnd/>
          </a:ln>
        </p:spPr>
        <p:txBody>
          <a:bodyPr>
            <a:spAutoFit/>
          </a:bodyPr>
          <a:lstStyle/>
          <a:p>
            <a:pPr algn="ctr"/>
            <a:r>
              <a:rPr lang="en-US" sz="3200" b="1">
                <a:solidFill>
                  <a:schemeClr val="tx1"/>
                </a:solidFill>
                <a:latin typeface="Arial" charset="0"/>
                <a:cs typeface="Arial" charset="0"/>
              </a:rPr>
              <a:t>Statistical Array</a:t>
            </a:r>
          </a:p>
        </p:txBody>
      </p:sp>
      <p:sp>
        <p:nvSpPr>
          <p:cNvPr id="10" name="TextBox 9"/>
          <p:cNvSpPr txBox="1">
            <a:spLocks noChangeArrowheads="1"/>
          </p:cNvSpPr>
          <p:nvPr/>
        </p:nvSpPr>
        <p:spPr bwMode="auto">
          <a:xfrm>
            <a:off x="3810000" y="4495800"/>
            <a:ext cx="3200400" cy="1446213"/>
          </a:xfrm>
          <a:prstGeom prst="rect">
            <a:avLst/>
          </a:prstGeom>
          <a:noFill/>
          <a:ln w="9525">
            <a:noFill/>
            <a:miter lim="800000"/>
            <a:headEnd/>
            <a:tailEnd/>
          </a:ln>
        </p:spPr>
        <p:txBody>
          <a:bodyPr>
            <a:spAutoFit/>
          </a:bodyPr>
          <a:lstStyle/>
          <a:p>
            <a:r>
              <a:rPr lang="en-US" b="1">
                <a:solidFill>
                  <a:schemeClr val="tx1"/>
                </a:solidFill>
                <a:latin typeface="Arial" charset="0"/>
                <a:cs typeface="Arial" charset="0"/>
              </a:rPr>
              <a:t>Analyst’s Comments</a:t>
            </a:r>
          </a:p>
        </p:txBody>
      </p:sp>
      <p:sp>
        <p:nvSpPr>
          <p:cNvPr id="16" name="TextBox 15"/>
          <p:cNvSpPr txBox="1">
            <a:spLocks noChangeArrowheads="1"/>
          </p:cNvSpPr>
          <p:nvPr/>
        </p:nvSpPr>
        <p:spPr bwMode="auto">
          <a:xfrm>
            <a:off x="3505200" y="6172200"/>
            <a:ext cx="2209800" cy="461963"/>
          </a:xfrm>
          <a:prstGeom prst="rect">
            <a:avLst/>
          </a:prstGeom>
          <a:noFill/>
          <a:ln w="9525">
            <a:noFill/>
            <a:miter lim="800000"/>
            <a:headEnd/>
            <a:tailEnd/>
          </a:ln>
        </p:spPr>
        <p:txBody>
          <a:bodyPr>
            <a:spAutoFit/>
          </a:bodyPr>
          <a:lstStyle/>
          <a:p>
            <a:r>
              <a:rPr lang="en-US" sz="2400" b="1">
                <a:solidFill>
                  <a:schemeClr val="tx1"/>
                </a:solidFill>
                <a:latin typeface="Arial" charset="0"/>
                <a:cs typeface="Arial" charset="0"/>
              </a:rPr>
              <a:t>Footnotes</a:t>
            </a:r>
          </a:p>
        </p:txBody>
      </p:sp>
      <p:pic>
        <p:nvPicPr>
          <p:cNvPr id="1028" name="Picture 4"/>
          <p:cNvPicPr>
            <a:picLocks noChangeAspect="1" noChangeArrowheads="1"/>
          </p:cNvPicPr>
          <p:nvPr/>
        </p:nvPicPr>
        <p:blipFill>
          <a:blip r:embed="rId4" cstate="print"/>
          <a:srcRect/>
          <a:stretch>
            <a:fillRect/>
          </a:stretch>
        </p:blipFill>
        <p:spPr bwMode="auto">
          <a:xfrm>
            <a:off x="914400" y="685800"/>
            <a:ext cx="7086600" cy="3505200"/>
          </a:xfrm>
          <a:prstGeom prst="rect">
            <a:avLst/>
          </a:prstGeom>
          <a:noFill/>
          <a:ln w="9525">
            <a:noFill/>
            <a:miter lim="800000"/>
            <a:headEnd/>
            <a:tailEnd/>
          </a:ln>
        </p:spPr>
      </p:pic>
      <p:pic>
        <p:nvPicPr>
          <p:cNvPr id="1029" name="Picture 5"/>
          <p:cNvPicPr>
            <a:picLocks noChangeAspect="1" noChangeArrowheads="1"/>
          </p:cNvPicPr>
          <p:nvPr/>
        </p:nvPicPr>
        <p:blipFill>
          <a:blip r:embed="rId5" cstate="print"/>
          <a:srcRect/>
          <a:stretch>
            <a:fillRect/>
          </a:stretch>
        </p:blipFill>
        <p:spPr bwMode="auto">
          <a:xfrm>
            <a:off x="838200" y="838200"/>
            <a:ext cx="7113587" cy="4248150"/>
          </a:xfrm>
          <a:prstGeom prst="rect">
            <a:avLst/>
          </a:prstGeom>
          <a:noFill/>
          <a:ln w="9525">
            <a:noFill/>
            <a:miter lim="800000"/>
            <a:headEnd/>
            <a:tailEnd/>
          </a:ln>
        </p:spPr>
      </p:pic>
      <p:pic>
        <p:nvPicPr>
          <p:cNvPr id="2" name="Picture 2"/>
          <p:cNvPicPr>
            <a:picLocks noChangeAspect="1" noChangeArrowheads="1"/>
          </p:cNvPicPr>
          <p:nvPr/>
        </p:nvPicPr>
        <p:blipFill>
          <a:blip r:embed="rId6" cstate="print"/>
          <a:srcRect/>
          <a:stretch>
            <a:fillRect/>
          </a:stretch>
        </p:blipFill>
        <p:spPr bwMode="auto">
          <a:xfrm>
            <a:off x="1066800" y="1143000"/>
            <a:ext cx="6934200" cy="5562600"/>
          </a:xfrm>
          <a:prstGeom prst="rect">
            <a:avLst/>
          </a:prstGeom>
          <a:noFill/>
          <a:ln w="9525">
            <a:noFill/>
            <a:miter lim="800000"/>
            <a:headEnd/>
            <a:tailEnd/>
          </a:ln>
        </p:spPr>
      </p:pic>
      <p:pic>
        <p:nvPicPr>
          <p:cNvPr id="1027" name="Picture 3"/>
          <p:cNvPicPr>
            <a:picLocks noChangeAspect="1" noChangeArrowheads="1"/>
          </p:cNvPicPr>
          <p:nvPr/>
        </p:nvPicPr>
        <p:blipFill>
          <a:blip r:embed="rId7" cstate="print"/>
          <a:srcRect/>
          <a:stretch>
            <a:fillRect/>
          </a:stretch>
        </p:blipFill>
        <p:spPr bwMode="auto">
          <a:xfrm>
            <a:off x="152400" y="3657600"/>
            <a:ext cx="8732837" cy="1523999"/>
          </a:xfrm>
          <a:prstGeom prst="rect">
            <a:avLst/>
          </a:prstGeom>
          <a:noFill/>
          <a:ln w="9525">
            <a:noFill/>
            <a:miter lim="800000"/>
            <a:headEnd/>
            <a:tailEnd/>
          </a:ln>
        </p:spPr>
      </p:pic>
      <p:sp>
        <p:nvSpPr>
          <p:cNvPr id="23" name="Footer Placeholder 3"/>
          <p:cNvSpPr>
            <a:spLocks noGrp="1"/>
          </p:cNvSpPr>
          <p:nvPr>
            <p:ph type="ftr" sz="quarter" idx="11"/>
          </p:nvPr>
        </p:nvSpPr>
        <p:spPr>
          <a:xfrm>
            <a:off x="304800" y="6400800"/>
            <a:ext cx="28956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102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102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2"/>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514600" y="838200"/>
            <a:ext cx="4343400" cy="5867400"/>
          </a:xfrm>
          <a:prstGeom prst="rect">
            <a:avLst/>
          </a:prstGeom>
          <a:noFill/>
          <a:ln w="9525">
            <a:noFill/>
            <a:miter lim="800000"/>
            <a:headEnd/>
            <a:tailEnd/>
          </a:ln>
        </p:spPr>
      </p:pic>
      <p:sp>
        <p:nvSpPr>
          <p:cNvPr id="8194" name="Slide Number Placeholder 1"/>
          <p:cNvSpPr>
            <a:spLocks noGrp="1"/>
          </p:cNvSpPr>
          <p:nvPr>
            <p:ph type="sldNum" sz="quarter" idx="12"/>
          </p:nvPr>
        </p:nvSpPr>
        <p:spPr>
          <a:noFill/>
        </p:spPr>
        <p:txBody>
          <a:bodyPr/>
          <a:lstStyle/>
          <a:p>
            <a:fld id="{A5560860-C105-4DC7-9106-6FD68AAC5EE4}" type="slidenum">
              <a:rPr lang="en-US" smtClean="0"/>
              <a:pPr/>
              <a:t>12</a:t>
            </a:fld>
            <a:endParaRPr lang="en-US" smtClean="0"/>
          </a:p>
        </p:txBody>
      </p:sp>
      <p:sp>
        <p:nvSpPr>
          <p:cNvPr id="8196" name="TextBox 3"/>
          <p:cNvSpPr txBox="1">
            <a:spLocks noChangeArrowheads="1"/>
          </p:cNvSpPr>
          <p:nvPr/>
        </p:nvSpPr>
        <p:spPr bwMode="auto">
          <a:xfrm>
            <a:off x="609600" y="152400"/>
            <a:ext cx="7924800" cy="523875"/>
          </a:xfrm>
          <a:prstGeom prst="rect">
            <a:avLst/>
          </a:prstGeom>
          <a:noFill/>
          <a:ln w="9525">
            <a:noFill/>
            <a:miter lim="800000"/>
            <a:headEnd/>
            <a:tailEnd/>
          </a:ln>
        </p:spPr>
        <p:txBody>
          <a:bodyPr wrap="square">
            <a:spAutoFit/>
          </a:bodyPr>
          <a:lstStyle/>
          <a:p>
            <a:r>
              <a:rPr lang="en-US" sz="2800" b="1" dirty="0" smtClean="0">
                <a:latin typeface="Arial" charset="0"/>
                <a:cs typeface="Arial" charset="0"/>
              </a:rPr>
              <a:t>Sections of Value </a:t>
            </a:r>
            <a:r>
              <a:rPr lang="en-US" sz="2800" b="1" dirty="0">
                <a:latin typeface="Arial" charset="0"/>
                <a:cs typeface="Arial" charset="0"/>
              </a:rPr>
              <a:t>Line’s Stock </a:t>
            </a:r>
            <a:r>
              <a:rPr lang="en-US" sz="2800" b="1" dirty="0" smtClean="0">
                <a:latin typeface="Arial" charset="0"/>
                <a:cs typeface="Arial" charset="0"/>
              </a:rPr>
              <a:t>Report, cont’d </a:t>
            </a:r>
            <a:endParaRPr lang="en-US" sz="2800" b="1" dirty="0">
              <a:latin typeface="Arial" charset="0"/>
              <a:cs typeface="Arial" charset="0"/>
            </a:endParaRPr>
          </a:p>
        </p:txBody>
      </p:sp>
      <p:sp>
        <p:nvSpPr>
          <p:cNvPr id="5" name="TextBox 4"/>
          <p:cNvSpPr txBox="1">
            <a:spLocks noChangeArrowheads="1"/>
          </p:cNvSpPr>
          <p:nvPr/>
        </p:nvSpPr>
        <p:spPr bwMode="auto">
          <a:xfrm>
            <a:off x="457200" y="914400"/>
            <a:ext cx="1676400" cy="646113"/>
          </a:xfrm>
          <a:prstGeom prst="rect">
            <a:avLst/>
          </a:prstGeom>
          <a:noFill/>
          <a:ln w="9525">
            <a:noFill/>
            <a:miter lim="800000"/>
            <a:headEnd/>
            <a:tailEnd/>
          </a:ln>
        </p:spPr>
        <p:txBody>
          <a:bodyPr>
            <a:spAutoFit/>
          </a:bodyPr>
          <a:lstStyle/>
          <a:p>
            <a:r>
              <a:rPr lang="en-US" sz="3600" b="1">
                <a:latin typeface="Arial" charset="0"/>
                <a:cs typeface="Arial" charset="0"/>
              </a:rPr>
              <a:t>Ranks</a:t>
            </a:r>
          </a:p>
        </p:txBody>
      </p:sp>
      <p:sp>
        <p:nvSpPr>
          <p:cNvPr id="6" name="TextBox 5"/>
          <p:cNvSpPr txBox="1">
            <a:spLocks noChangeArrowheads="1"/>
          </p:cNvSpPr>
          <p:nvPr/>
        </p:nvSpPr>
        <p:spPr bwMode="auto">
          <a:xfrm>
            <a:off x="152400" y="5410200"/>
            <a:ext cx="2286000" cy="1200150"/>
          </a:xfrm>
          <a:prstGeom prst="rect">
            <a:avLst/>
          </a:prstGeom>
          <a:noFill/>
          <a:ln w="9525">
            <a:noFill/>
            <a:miter lim="800000"/>
            <a:headEnd/>
            <a:tailEnd/>
          </a:ln>
        </p:spPr>
        <p:txBody>
          <a:bodyPr>
            <a:spAutoFit/>
          </a:bodyPr>
          <a:lstStyle/>
          <a:p>
            <a:pPr algn="ctr"/>
            <a:r>
              <a:rPr lang="en-US" sz="3600" b="1">
                <a:latin typeface="Arial" charset="0"/>
                <a:cs typeface="Arial" charset="0"/>
              </a:rPr>
              <a:t>Quarterly Data</a:t>
            </a:r>
          </a:p>
        </p:txBody>
      </p:sp>
      <p:sp>
        <p:nvSpPr>
          <p:cNvPr id="7" name="TextBox 6"/>
          <p:cNvSpPr txBox="1">
            <a:spLocks noChangeArrowheads="1"/>
          </p:cNvSpPr>
          <p:nvPr/>
        </p:nvSpPr>
        <p:spPr bwMode="auto">
          <a:xfrm>
            <a:off x="7086600" y="5867400"/>
            <a:ext cx="2057400" cy="646113"/>
          </a:xfrm>
          <a:prstGeom prst="rect">
            <a:avLst/>
          </a:prstGeom>
          <a:noFill/>
          <a:ln w="9525">
            <a:noFill/>
            <a:miter lim="800000"/>
            <a:headEnd/>
            <a:tailEnd/>
          </a:ln>
        </p:spPr>
        <p:txBody>
          <a:bodyPr>
            <a:spAutoFit/>
          </a:bodyPr>
          <a:lstStyle/>
          <a:p>
            <a:pPr algn="ctr"/>
            <a:r>
              <a:rPr lang="en-US" sz="3600" b="1">
                <a:latin typeface="Arial" charset="0"/>
                <a:cs typeface="Arial" charset="0"/>
              </a:rPr>
              <a:t>Ratings</a:t>
            </a:r>
          </a:p>
        </p:txBody>
      </p:sp>
      <p:sp>
        <p:nvSpPr>
          <p:cNvPr id="8" name="TextBox 7"/>
          <p:cNvSpPr txBox="1"/>
          <p:nvPr/>
        </p:nvSpPr>
        <p:spPr>
          <a:xfrm>
            <a:off x="4191000" y="1447800"/>
            <a:ext cx="1905000" cy="769938"/>
          </a:xfrm>
          <a:prstGeom prst="rect">
            <a:avLst/>
          </a:prstGeom>
          <a:noFill/>
        </p:spPr>
        <p:txBody>
          <a:bodyPr>
            <a:spAutoFit/>
          </a:bodyPr>
          <a:lstStyle/>
          <a:p>
            <a:pPr>
              <a:defRPr/>
            </a:pPr>
            <a:r>
              <a:rPr lang="en-US" b="1" dirty="0">
                <a:solidFill>
                  <a:schemeClr val="tx1"/>
                </a:solidFill>
                <a:latin typeface="+mj-lt"/>
              </a:rPr>
              <a:t>Chart</a:t>
            </a:r>
          </a:p>
        </p:txBody>
      </p:sp>
      <p:sp>
        <p:nvSpPr>
          <p:cNvPr id="9" name="TextBox 8"/>
          <p:cNvSpPr txBox="1">
            <a:spLocks noChangeArrowheads="1"/>
          </p:cNvSpPr>
          <p:nvPr/>
        </p:nvSpPr>
        <p:spPr bwMode="auto">
          <a:xfrm>
            <a:off x="3962400" y="2667000"/>
            <a:ext cx="2133600" cy="1077913"/>
          </a:xfrm>
          <a:prstGeom prst="rect">
            <a:avLst/>
          </a:prstGeom>
          <a:noFill/>
          <a:ln w="9525">
            <a:noFill/>
            <a:miter lim="800000"/>
            <a:headEnd/>
            <a:tailEnd/>
          </a:ln>
        </p:spPr>
        <p:txBody>
          <a:bodyPr>
            <a:spAutoFit/>
          </a:bodyPr>
          <a:lstStyle/>
          <a:p>
            <a:pPr algn="ctr"/>
            <a:r>
              <a:rPr lang="en-US" sz="3200" b="1">
                <a:solidFill>
                  <a:schemeClr val="tx1"/>
                </a:solidFill>
                <a:latin typeface="Arial" charset="0"/>
                <a:cs typeface="Arial" charset="0"/>
              </a:rPr>
              <a:t>Statistical Array</a:t>
            </a:r>
          </a:p>
        </p:txBody>
      </p:sp>
      <p:sp>
        <p:nvSpPr>
          <p:cNvPr id="10" name="TextBox 9"/>
          <p:cNvSpPr txBox="1">
            <a:spLocks noChangeArrowheads="1"/>
          </p:cNvSpPr>
          <p:nvPr/>
        </p:nvSpPr>
        <p:spPr bwMode="auto">
          <a:xfrm>
            <a:off x="3810000" y="4495800"/>
            <a:ext cx="3200400" cy="1446213"/>
          </a:xfrm>
          <a:prstGeom prst="rect">
            <a:avLst/>
          </a:prstGeom>
          <a:noFill/>
          <a:ln w="9525">
            <a:noFill/>
            <a:miter lim="800000"/>
            <a:headEnd/>
            <a:tailEnd/>
          </a:ln>
        </p:spPr>
        <p:txBody>
          <a:bodyPr>
            <a:spAutoFit/>
          </a:bodyPr>
          <a:lstStyle/>
          <a:p>
            <a:r>
              <a:rPr lang="en-US" b="1">
                <a:solidFill>
                  <a:schemeClr val="tx1"/>
                </a:solidFill>
                <a:latin typeface="Arial" charset="0"/>
                <a:cs typeface="Arial" charset="0"/>
              </a:rPr>
              <a:t>Analyst’s Comments</a:t>
            </a:r>
          </a:p>
        </p:txBody>
      </p:sp>
      <p:sp>
        <p:nvSpPr>
          <p:cNvPr id="16" name="TextBox 15"/>
          <p:cNvSpPr txBox="1">
            <a:spLocks noChangeArrowheads="1"/>
          </p:cNvSpPr>
          <p:nvPr/>
        </p:nvSpPr>
        <p:spPr bwMode="auto">
          <a:xfrm>
            <a:off x="3505200" y="6172200"/>
            <a:ext cx="2209800" cy="461963"/>
          </a:xfrm>
          <a:prstGeom prst="rect">
            <a:avLst/>
          </a:prstGeom>
          <a:noFill/>
          <a:ln w="9525">
            <a:noFill/>
            <a:miter lim="800000"/>
            <a:headEnd/>
            <a:tailEnd/>
          </a:ln>
        </p:spPr>
        <p:txBody>
          <a:bodyPr>
            <a:spAutoFit/>
          </a:bodyPr>
          <a:lstStyle/>
          <a:p>
            <a:r>
              <a:rPr lang="en-US" sz="2400" b="1">
                <a:solidFill>
                  <a:schemeClr val="tx1"/>
                </a:solidFill>
                <a:latin typeface="Arial" charset="0"/>
                <a:cs typeface="Arial" charset="0"/>
              </a:rPr>
              <a:t>Footnotes</a:t>
            </a:r>
          </a:p>
        </p:txBody>
      </p:sp>
      <p:sp>
        <p:nvSpPr>
          <p:cNvPr id="21" name="TextBox 20"/>
          <p:cNvSpPr txBox="1">
            <a:spLocks noChangeArrowheads="1"/>
          </p:cNvSpPr>
          <p:nvPr/>
        </p:nvSpPr>
        <p:spPr bwMode="auto">
          <a:xfrm>
            <a:off x="228600" y="3810000"/>
            <a:ext cx="2057400" cy="954088"/>
          </a:xfrm>
          <a:prstGeom prst="rect">
            <a:avLst/>
          </a:prstGeom>
          <a:noFill/>
          <a:ln w="9525">
            <a:noFill/>
            <a:miter lim="800000"/>
            <a:headEnd/>
            <a:tailEnd/>
          </a:ln>
        </p:spPr>
        <p:txBody>
          <a:bodyPr>
            <a:spAutoFit/>
          </a:bodyPr>
          <a:lstStyle/>
          <a:p>
            <a:r>
              <a:rPr lang="en-US" sz="2800" b="1">
                <a:latin typeface="Arial" charset="0"/>
                <a:cs typeface="Arial" charset="0"/>
              </a:rPr>
              <a:t>Balance Sheet Data</a:t>
            </a:r>
          </a:p>
        </p:txBody>
      </p:sp>
      <p:pic>
        <p:nvPicPr>
          <p:cNvPr id="2050" name="Picture 2"/>
          <p:cNvPicPr>
            <a:picLocks noChangeAspect="1" noChangeArrowheads="1"/>
          </p:cNvPicPr>
          <p:nvPr/>
        </p:nvPicPr>
        <p:blipFill>
          <a:blip r:embed="rId4" cstate="print"/>
          <a:srcRect/>
          <a:stretch>
            <a:fillRect/>
          </a:stretch>
        </p:blipFill>
        <p:spPr bwMode="auto">
          <a:xfrm>
            <a:off x="228600" y="1524000"/>
            <a:ext cx="2266950" cy="1181100"/>
          </a:xfrm>
          <a:prstGeom prst="rect">
            <a:avLst/>
          </a:prstGeom>
          <a:noFill/>
          <a:ln w="9525">
            <a:noFill/>
            <a:miter lim="800000"/>
            <a:headEnd/>
            <a:tailEnd/>
          </a:ln>
        </p:spPr>
      </p:pic>
      <p:pic>
        <p:nvPicPr>
          <p:cNvPr id="2051" name="Picture 3"/>
          <p:cNvPicPr>
            <a:picLocks noChangeAspect="1" noChangeArrowheads="1"/>
          </p:cNvPicPr>
          <p:nvPr/>
        </p:nvPicPr>
        <p:blipFill>
          <a:blip r:embed="rId5" cstate="print"/>
          <a:srcRect/>
          <a:stretch>
            <a:fillRect/>
          </a:stretch>
        </p:blipFill>
        <p:spPr bwMode="auto">
          <a:xfrm>
            <a:off x="2362200" y="1295400"/>
            <a:ext cx="3305175" cy="4229100"/>
          </a:xfrm>
          <a:prstGeom prst="rect">
            <a:avLst/>
          </a:prstGeom>
          <a:noFill/>
          <a:ln w="9525">
            <a:noFill/>
            <a:miter lim="800000"/>
            <a:headEnd/>
            <a:tailEnd/>
          </a:ln>
        </p:spPr>
      </p:pic>
      <p:pic>
        <p:nvPicPr>
          <p:cNvPr id="2052" name="Picture 4"/>
          <p:cNvPicPr>
            <a:picLocks noChangeAspect="1" noChangeArrowheads="1"/>
          </p:cNvPicPr>
          <p:nvPr/>
        </p:nvPicPr>
        <p:blipFill>
          <a:blip r:embed="rId6" cstate="print"/>
          <a:srcRect/>
          <a:stretch>
            <a:fillRect/>
          </a:stretch>
        </p:blipFill>
        <p:spPr bwMode="auto">
          <a:xfrm>
            <a:off x="2362200" y="2590800"/>
            <a:ext cx="3314700" cy="4124325"/>
          </a:xfrm>
          <a:prstGeom prst="rect">
            <a:avLst/>
          </a:prstGeom>
          <a:noFill/>
          <a:ln w="9525">
            <a:noFill/>
            <a:miter lim="800000"/>
            <a:headEnd/>
            <a:tailEnd/>
          </a:ln>
        </p:spPr>
      </p:pic>
      <p:pic>
        <p:nvPicPr>
          <p:cNvPr id="2053" name="Picture 5"/>
          <p:cNvPicPr>
            <a:picLocks noChangeAspect="1" noChangeArrowheads="1"/>
          </p:cNvPicPr>
          <p:nvPr/>
        </p:nvPicPr>
        <p:blipFill>
          <a:blip r:embed="rId7" cstate="print"/>
          <a:srcRect/>
          <a:stretch>
            <a:fillRect/>
          </a:stretch>
        </p:blipFill>
        <p:spPr bwMode="auto">
          <a:xfrm>
            <a:off x="2819400" y="5638800"/>
            <a:ext cx="4067175" cy="1066800"/>
          </a:xfrm>
          <a:prstGeom prst="rect">
            <a:avLst/>
          </a:prstGeom>
          <a:noFill/>
          <a:ln w="9525">
            <a:noFill/>
            <a:miter lim="800000"/>
            <a:headEnd/>
            <a:tailEnd/>
          </a:ln>
        </p:spPr>
      </p:pic>
      <p:sp>
        <p:nvSpPr>
          <p:cNvPr id="27" name="Footer Placeholder 3"/>
          <p:cNvSpPr>
            <a:spLocks noGrp="1"/>
          </p:cNvSpPr>
          <p:nvPr>
            <p:ph type="ftr" sz="quarter" idx="11"/>
          </p:nvPr>
        </p:nvSpPr>
        <p:spPr>
          <a:xfrm>
            <a:off x="228600" y="6477000"/>
            <a:ext cx="2971800" cy="3810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2050"/>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5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2051"/>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5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2052"/>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0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514600" y="838200"/>
            <a:ext cx="4343400" cy="5867400"/>
          </a:xfrm>
          <a:prstGeom prst="rect">
            <a:avLst/>
          </a:prstGeom>
          <a:noFill/>
          <a:ln w="9525">
            <a:noFill/>
            <a:miter lim="800000"/>
            <a:headEnd/>
            <a:tailEnd/>
          </a:ln>
        </p:spPr>
      </p:pic>
      <p:sp>
        <p:nvSpPr>
          <p:cNvPr id="8194" name="Slide Number Placeholder 1"/>
          <p:cNvSpPr>
            <a:spLocks noGrp="1"/>
          </p:cNvSpPr>
          <p:nvPr>
            <p:ph type="sldNum" sz="quarter" idx="12"/>
          </p:nvPr>
        </p:nvSpPr>
        <p:spPr>
          <a:noFill/>
        </p:spPr>
        <p:txBody>
          <a:bodyPr/>
          <a:lstStyle/>
          <a:p>
            <a:fld id="{A5560860-C105-4DC7-9106-6FD68AAC5EE4}" type="slidenum">
              <a:rPr lang="en-US" smtClean="0"/>
              <a:pPr/>
              <a:t>13</a:t>
            </a:fld>
            <a:endParaRPr lang="en-US" smtClean="0"/>
          </a:p>
        </p:txBody>
      </p:sp>
      <p:sp>
        <p:nvSpPr>
          <p:cNvPr id="8196" name="TextBox 3"/>
          <p:cNvSpPr txBox="1">
            <a:spLocks noChangeArrowheads="1"/>
          </p:cNvSpPr>
          <p:nvPr/>
        </p:nvSpPr>
        <p:spPr bwMode="auto">
          <a:xfrm>
            <a:off x="609600" y="152400"/>
            <a:ext cx="7848600" cy="523220"/>
          </a:xfrm>
          <a:prstGeom prst="rect">
            <a:avLst/>
          </a:prstGeom>
          <a:noFill/>
          <a:ln w="9525">
            <a:noFill/>
            <a:miter lim="800000"/>
            <a:headEnd/>
            <a:tailEnd/>
          </a:ln>
        </p:spPr>
        <p:txBody>
          <a:bodyPr wrap="square">
            <a:spAutoFit/>
          </a:bodyPr>
          <a:lstStyle/>
          <a:p>
            <a:r>
              <a:rPr lang="en-US" sz="2800" b="1" dirty="0" smtClean="0">
                <a:latin typeface="Arial" charset="0"/>
                <a:cs typeface="Arial" charset="0"/>
              </a:rPr>
              <a:t>Sections of Value </a:t>
            </a:r>
            <a:r>
              <a:rPr lang="en-US" sz="2800" b="1" dirty="0">
                <a:latin typeface="Arial" charset="0"/>
                <a:cs typeface="Arial" charset="0"/>
              </a:rPr>
              <a:t>Line’s Stock </a:t>
            </a:r>
            <a:r>
              <a:rPr lang="en-US" sz="2800" b="1" dirty="0" smtClean="0">
                <a:latin typeface="Arial" charset="0"/>
                <a:cs typeface="Arial" charset="0"/>
              </a:rPr>
              <a:t>Report, cont’d </a:t>
            </a:r>
            <a:endParaRPr lang="en-US" sz="2800" b="1" dirty="0">
              <a:latin typeface="Arial" charset="0"/>
              <a:cs typeface="Arial" charset="0"/>
            </a:endParaRPr>
          </a:p>
        </p:txBody>
      </p:sp>
      <p:sp>
        <p:nvSpPr>
          <p:cNvPr id="5" name="TextBox 4"/>
          <p:cNvSpPr txBox="1">
            <a:spLocks noChangeArrowheads="1"/>
          </p:cNvSpPr>
          <p:nvPr/>
        </p:nvSpPr>
        <p:spPr bwMode="auto">
          <a:xfrm>
            <a:off x="457200" y="914400"/>
            <a:ext cx="1676400" cy="646113"/>
          </a:xfrm>
          <a:prstGeom prst="rect">
            <a:avLst/>
          </a:prstGeom>
          <a:noFill/>
          <a:ln w="9525">
            <a:noFill/>
            <a:miter lim="800000"/>
            <a:headEnd/>
            <a:tailEnd/>
          </a:ln>
        </p:spPr>
        <p:txBody>
          <a:bodyPr>
            <a:spAutoFit/>
          </a:bodyPr>
          <a:lstStyle/>
          <a:p>
            <a:r>
              <a:rPr lang="en-US" sz="3600" b="1">
                <a:latin typeface="Arial" charset="0"/>
                <a:cs typeface="Arial" charset="0"/>
              </a:rPr>
              <a:t>Ranks</a:t>
            </a:r>
          </a:p>
        </p:txBody>
      </p:sp>
      <p:sp>
        <p:nvSpPr>
          <p:cNvPr id="6" name="TextBox 5"/>
          <p:cNvSpPr txBox="1">
            <a:spLocks noChangeArrowheads="1"/>
          </p:cNvSpPr>
          <p:nvPr/>
        </p:nvSpPr>
        <p:spPr bwMode="auto">
          <a:xfrm>
            <a:off x="152400" y="5410200"/>
            <a:ext cx="2286000" cy="1200150"/>
          </a:xfrm>
          <a:prstGeom prst="rect">
            <a:avLst/>
          </a:prstGeom>
          <a:noFill/>
          <a:ln w="9525">
            <a:noFill/>
            <a:miter lim="800000"/>
            <a:headEnd/>
            <a:tailEnd/>
          </a:ln>
        </p:spPr>
        <p:txBody>
          <a:bodyPr>
            <a:spAutoFit/>
          </a:bodyPr>
          <a:lstStyle/>
          <a:p>
            <a:pPr algn="ctr"/>
            <a:r>
              <a:rPr lang="en-US" sz="3600" b="1">
                <a:latin typeface="Arial" charset="0"/>
                <a:cs typeface="Arial" charset="0"/>
              </a:rPr>
              <a:t>Quarterly Data</a:t>
            </a:r>
          </a:p>
        </p:txBody>
      </p:sp>
      <p:sp>
        <p:nvSpPr>
          <p:cNvPr id="7" name="TextBox 6"/>
          <p:cNvSpPr txBox="1">
            <a:spLocks noChangeArrowheads="1"/>
          </p:cNvSpPr>
          <p:nvPr/>
        </p:nvSpPr>
        <p:spPr bwMode="auto">
          <a:xfrm>
            <a:off x="7086600" y="5867400"/>
            <a:ext cx="2057400" cy="646113"/>
          </a:xfrm>
          <a:prstGeom prst="rect">
            <a:avLst/>
          </a:prstGeom>
          <a:noFill/>
          <a:ln w="9525">
            <a:noFill/>
            <a:miter lim="800000"/>
            <a:headEnd/>
            <a:tailEnd/>
          </a:ln>
        </p:spPr>
        <p:txBody>
          <a:bodyPr>
            <a:spAutoFit/>
          </a:bodyPr>
          <a:lstStyle/>
          <a:p>
            <a:pPr algn="ctr"/>
            <a:r>
              <a:rPr lang="en-US" sz="3600" b="1">
                <a:latin typeface="Arial" charset="0"/>
                <a:cs typeface="Arial" charset="0"/>
              </a:rPr>
              <a:t>Ratings</a:t>
            </a:r>
          </a:p>
        </p:txBody>
      </p:sp>
      <p:sp>
        <p:nvSpPr>
          <p:cNvPr id="8" name="TextBox 7"/>
          <p:cNvSpPr txBox="1"/>
          <p:nvPr/>
        </p:nvSpPr>
        <p:spPr>
          <a:xfrm>
            <a:off x="4191000" y="1447800"/>
            <a:ext cx="1905000" cy="769938"/>
          </a:xfrm>
          <a:prstGeom prst="rect">
            <a:avLst/>
          </a:prstGeom>
          <a:noFill/>
        </p:spPr>
        <p:txBody>
          <a:bodyPr>
            <a:spAutoFit/>
          </a:bodyPr>
          <a:lstStyle/>
          <a:p>
            <a:pPr>
              <a:defRPr/>
            </a:pPr>
            <a:r>
              <a:rPr lang="en-US" b="1" dirty="0">
                <a:solidFill>
                  <a:schemeClr val="tx1"/>
                </a:solidFill>
                <a:latin typeface="+mj-lt"/>
              </a:rPr>
              <a:t>Chart</a:t>
            </a:r>
          </a:p>
        </p:txBody>
      </p:sp>
      <p:sp>
        <p:nvSpPr>
          <p:cNvPr id="9" name="TextBox 8"/>
          <p:cNvSpPr txBox="1">
            <a:spLocks noChangeArrowheads="1"/>
          </p:cNvSpPr>
          <p:nvPr/>
        </p:nvSpPr>
        <p:spPr bwMode="auto">
          <a:xfrm>
            <a:off x="3962400" y="2667000"/>
            <a:ext cx="2133600" cy="1077913"/>
          </a:xfrm>
          <a:prstGeom prst="rect">
            <a:avLst/>
          </a:prstGeom>
          <a:noFill/>
          <a:ln w="9525">
            <a:noFill/>
            <a:miter lim="800000"/>
            <a:headEnd/>
            <a:tailEnd/>
          </a:ln>
        </p:spPr>
        <p:txBody>
          <a:bodyPr>
            <a:spAutoFit/>
          </a:bodyPr>
          <a:lstStyle/>
          <a:p>
            <a:pPr algn="ctr"/>
            <a:r>
              <a:rPr lang="en-US" sz="3200" b="1">
                <a:solidFill>
                  <a:schemeClr val="tx1"/>
                </a:solidFill>
                <a:latin typeface="Arial" charset="0"/>
                <a:cs typeface="Arial" charset="0"/>
              </a:rPr>
              <a:t>Statistical Array</a:t>
            </a:r>
          </a:p>
        </p:txBody>
      </p:sp>
      <p:sp>
        <p:nvSpPr>
          <p:cNvPr id="10" name="TextBox 9"/>
          <p:cNvSpPr txBox="1">
            <a:spLocks noChangeArrowheads="1"/>
          </p:cNvSpPr>
          <p:nvPr/>
        </p:nvSpPr>
        <p:spPr bwMode="auto">
          <a:xfrm>
            <a:off x="3810000" y="4495800"/>
            <a:ext cx="3200400" cy="1446213"/>
          </a:xfrm>
          <a:prstGeom prst="rect">
            <a:avLst/>
          </a:prstGeom>
          <a:noFill/>
          <a:ln w="9525">
            <a:noFill/>
            <a:miter lim="800000"/>
            <a:headEnd/>
            <a:tailEnd/>
          </a:ln>
        </p:spPr>
        <p:txBody>
          <a:bodyPr>
            <a:spAutoFit/>
          </a:bodyPr>
          <a:lstStyle/>
          <a:p>
            <a:r>
              <a:rPr lang="en-US" b="1" dirty="0">
                <a:solidFill>
                  <a:schemeClr val="tx1"/>
                </a:solidFill>
                <a:latin typeface="Arial" charset="0"/>
                <a:cs typeface="Arial" charset="0"/>
              </a:rPr>
              <a:t>Analyst’s Comments</a:t>
            </a:r>
          </a:p>
        </p:txBody>
      </p:sp>
      <p:sp>
        <p:nvSpPr>
          <p:cNvPr id="11" name="TextBox 10"/>
          <p:cNvSpPr txBox="1">
            <a:spLocks noChangeArrowheads="1"/>
          </p:cNvSpPr>
          <p:nvPr/>
        </p:nvSpPr>
        <p:spPr bwMode="auto">
          <a:xfrm>
            <a:off x="6934200" y="2971800"/>
            <a:ext cx="2209800" cy="584200"/>
          </a:xfrm>
          <a:prstGeom prst="rect">
            <a:avLst/>
          </a:prstGeom>
          <a:noFill/>
          <a:ln w="9525">
            <a:noFill/>
            <a:miter lim="800000"/>
            <a:headEnd/>
            <a:tailEnd/>
          </a:ln>
        </p:spPr>
        <p:txBody>
          <a:bodyPr>
            <a:spAutoFit/>
          </a:bodyPr>
          <a:lstStyle/>
          <a:p>
            <a:r>
              <a:rPr lang="en-US" sz="3200" b="1">
                <a:latin typeface="Arial" charset="0"/>
                <a:cs typeface="Arial" charset="0"/>
              </a:rPr>
              <a:t>Forecasts</a:t>
            </a:r>
          </a:p>
        </p:txBody>
      </p:sp>
      <p:cxnSp>
        <p:nvCxnSpPr>
          <p:cNvPr id="13" name="Straight Arrow Connector 12"/>
          <p:cNvCxnSpPr>
            <a:cxnSpLocks noChangeShapeType="1"/>
          </p:cNvCxnSpPr>
          <p:nvPr/>
        </p:nvCxnSpPr>
        <p:spPr bwMode="auto">
          <a:xfrm rot="16200000" flipV="1">
            <a:off x="5867400" y="2057400"/>
            <a:ext cx="1676400" cy="457200"/>
          </a:xfrm>
          <a:prstGeom prst="straightConnector1">
            <a:avLst/>
          </a:prstGeom>
          <a:noFill/>
          <a:ln w="57150" algn="ctr">
            <a:solidFill>
              <a:srgbClr val="FF0000"/>
            </a:solidFill>
            <a:round/>
            <a:headEnd/>
            <a:tailEnd type="arrow" w="med" len="med"/>
          </a:ln>
        </p:spPr>
      </p:cxnSp>
      <p:cxnSp>
        <p:nvCxnSpPr>
          <p:cNvPr id="15" name="Straight Arrow Connector 14"/>
          <p:cNvCxnSpPr>
            <a:cxnSpLocks noChangeShapeType="1"/>
            <a:stCxn id="11" idx="1"/>
          </p:cNvCxnSpPr>
          <p:nvPr/>
        </p:nvCxnSpPr>
        <p:spPr bwMode="auto">
          <a:xfrm rot="10800000">
            <a:off x="3124200" y="1600200"/>
            <a:ext cx="3810000" cy="1663700"/>
          </a:xfrm>
          <a:prstGeom prst="straightConnector1">
            <a:avLst/>
          </a:prstGeom>
          <a:noFill/>
          <a:ln w="57150" algn="ctr">
            <a:solidFill>
              <a:srgbClr val="FF0000"/>
            </a:solidFill>
            <a:round/>
            <a:headEnd/>
            <a:tailEnd type="arrow" w="med" len="med"/>
          </a:ln>
        </p:spPr>
      </p:cxnSp>
      <p:cxnSp>
        <p:nvCxnSpPr>
          <p:cNvPr id="17" name="Straight Arrow Connector 16"/>
          <p:cNvCxnSpPr>
            <a:cxnSpLocks noChangeShapeType="1"/>
          </p:cNvCxnSpPr>
          <p:nvPr/>
        </p:nvCxnSpPr>
        <p:spPr bwMode="auto">
          <a:xfrm rot="10800000" flipV="1">
            <a:off x="3505200" y="3352800"/>
            <a:ext cx="3429000" cy="1295400"/>
          </a:xfrm>
          <a:prstGeom prst="straightConnector1">
            <a:avLst/>
          </a:prstGeom>
          <a:noFill/>
          <a:ln w="57150" algn="ctr">
            <a:solidFill>
              <a:srgbClr val="FF0000"/>
            </a:solidFill>
            <a:round/>
            <a:headEnd/>
            <a:tailEnd type="arrow" w="med" len="med"/>
          </a:ln>
        </p:spPr>
      </p:cxnSp>
      <p:cxnSp>
        <p:nvCxnSpPr>
          <p:cNvPr id="19" name="Straight Arrow Connector 18"/>
          <p:cNvCxnSpPr>
            <a:cxnSpLocks noChangeShapeType="1"/>
            <a:stCxn id="11" idx="1"/>
          </p:cNvCxnSpPr>
          <p:nvPr/>
        </p:nvCxnSpPr>
        <p:spPr bwMode="auto">
          <a:xfrm rot="10800000" flipV="1">
            <a:off x="5867400" y="3263900"/>
            <a:ext cx="1066800" cy="12700"/>
          </a:xfrm>
          <a:prstGeom prst="straightConnector1">
            <a:avLst/>
          </a:prstGeom>
          <a:noFill/>
          <a:ln w="57150" algn="ctr">
            <a:solidFill>
              <a:srgbClr val="FF0000"/>
            </a:solidFill>
            <a:round/>
            <a:headEnd/>
            <a:tailEnd type="arrow" w="med" len="med"/>
          </a:ln>
        </p:spPr>
      </p:cxnSp>
      <p:sp>
        <p:nvSpPr>
          <p:cNvPr id="16" name="TextBox 15"/>
          <p:cNvSpPr txBox="1">
            <a:spLocks noChangeArrowheads="1"/>
          </p:cNvSpPr>
          <p:nvPr/>
        </p:nvSpPr>
        <p:spPr bwMode="auto">
          <a:xfrm>
            <a:off x="3505200" y="6172200"/>
            <a:ext cx="2209800" cy="461963"/>
          </a:xfrm>
          <a:prstGeom prst="rect">
            <a:avLst/>
          </a:prstGeom>
          <a:noFill/>
          <a:ln w="9525">
            <a:noFill/>
            <a:miter lim="800000"/>
            <a:headEnd/>
            <a:tailEnd/>
          </a:ln>
        </p:spPr>
        <p:txBody>
          <a:bodyPr>
            <a:spAutoFit/>
          </a:bodyPr>
          <a:lstStyle/>
          <a:p>
            <a:r>
              <a:rPr lang="en-US" sz="2400" b="1">
                <a:solidFill>
                  <a:schemeClr val="tx1"/>
                </a:solidFill>
                <a:latin typeface="Arial" charset="0"/>
                <a:cs typeface="Arial" charset="0"/>
              </a:rPr>
              <a:t>Footnotes</a:t>
            </a:r>
          </a:p>
        </p:txBody>
      </p:sp>
      <p:cxnSp>
        <p:nvCxnSpPr>
          <p:cNvPr id="20" name="Straight Arrow Connector 19"/>
          <p:cNvCxnSpPr>
            <a:cxnSpLocks noChangeShapeType="1"/>
          </p:cNvCxnSpPr>
          <p:nvPr/>
        </p:nvCxnSpPr>
        <p:spPr bwMode="auto">
          <a:xfrm rot="10800000" flipV="1">
            <a:off x="3581400" y="3429000"/>
            <a:ext cx="3352800" cy="2209800"/>
          </a:xfrm>
          <a:prstGeom prst="straightConnector1">
            <a:avLst/>
          </a:prstGeom>
          <a:noFill/>
          <a:ln w="57150" algn="ctr">
            <a:solidFill>
              <a:srgbClr val="FF0000"/>
            </a:solidFill>
            <a:round/>
            <a:headEnd/>
            <a:tailEnd type="arrow" w="med" len="med"/>
          </a:ln>
        </p:spPr>
      </p:cxnSp>
      <p:sp>
        <p:nvSpPr>
          <p:cNvPr id="21" name="TextBox 20"/>
          <p:cNvSpPr txBox="1">
            <a:spLocks noChangeArrowheads="1"/>
          </p:cNvSpPr>
          <p:nvPr/>
        </p:nvSpPr>
        <p:spPr bwMode="auto">
          <a:xfrm>
            <a:off x="228600" y="3810000"/>
            <a:ext cx="2057400" cy="954088"/>
          </a:xfrm>
          <a:prstGeom prst="rect">
            <a:avLst/>
          </a:prstGeom>
          <a:noFill/>
          <a:ln w="9525">
            <a:noFill/>
            <a:miter lim="800000"/>
            <a:headEnd/>
            <a:tailEnd/>
          </a:ln>
        </p:spPr>
        <p:txBody>
          <a:bodyPr>
            <a:spAutoFit/>
          </a:bodyPr>
          <a:lstStyle/>
          <a:p>
            <a:r>
              <a:rPr lang="en-US" sz="2800" b="1">
                <a:latin typeface="Arial" charset="0"/>
                <a:cs typeface="Arial" charset="0"/>
              </a:rPr>
              <a:t>Balance Sheet Data</a:t>
            </a:r>
          </a:p>
        </p:txBody>
      </p:sp>
      <p:pic>
        <p:nvPicPr>
          <p:cNvPr id="3074" name="Picture 2"/>
          <p:cNvPicPr>
            <a:picLocks noChangeAspect="1" noChangeArrowheads="1"/>
          </p:cNvPicPr>
          <p:nvPr/>
        </p:nvPicPr>
        <p:blipFill>
          <a:blip r:embed="rId4" cstate="print"/>
          <a:srcRect/>
          <a:stretch>
            <a:fillRect/>
          </a:stretch>
        </p:blipFill>
        <p:spPr bwMode="auto">
          <a:xfrm>
            <a:off x="6934200" y="609600"/>
            <a:ext cx="2019300" cy="2247900"/>
          </a:xfrm>
          <a:prstGeom prst="rect">
            <a:avLst/>
          </a:prstGeom>
          <a:noFill/>
          <a:ln w="9525">
            <a:noFill/>
            <a:miter lim="800000"/>
            <a:headEnd/>
            <a:tailEnd/>
          </a:ln>
        </p:spPr>
      </p:pic>
      <p:pic>
        <p:nvPicPr>
          <p:cNvPr id="3075" name="Picture 3"/>
          <p:cNvPicPr>
            <a:picLocks noChangeAspect="1" noChangeArrowheads="1"/>
          </p:cNvPicPr>
          <p:nvPr/>
        </p:nvPicPr>
        <p:blipFill>
          <a:blip r:embed="rId5" cstate="print"/>
          <a:srcRect/>
          <a:stretch>
            <a:fillRect/>
          </a:stretch>
        </p:blipFill>
        <p:spPr bwMode="auto">
          <a:xfrm>
            <a:off x="152400" y="914400"/>
            <a:ext cx="2933700" cy="1371600"/>
          </a:xfrm>
          <a:prstGeom prst="rect">
            <a:avLst/>
          </a:prstGeom>
          <a:noFill/>
          <a:ln w="9525">
            <a:noFill/>
            <a:miter lim="800000"/>
            <a:headEnd/>
            <a:tailEnd/>
          </a:ln>
        </p:spPr>
      </p:pic>
      <p:pic>
        <p:nvPicPr>
          <p:cNvPr id="3076" name="Picture 4"/>
          <p:cNvPicPr>
            <a:picLocks noChangeAspect="1" noChangeArrowheads="1"/>
          </p:cNvPicPr>
          <p:nvPr/>
        </p:nvPicPr>
        <p:blipFill>
          <a:blip r:embed="rId6" cstate="print"/>
          <a:srcRect/>
          <a:stretch>
            <a:fillRect/>
          </a:stretch>
        </p:blipFill>
        <p:spPr bwMode="auto">
          <a:xfrm>
            <a:off x="0" y="2514600"/>
            <a:ext cx="4191000" cy="1895475"/>
          </a:xfrm>
          <a:prstGeom prst="rect">
            <a:avLst/>
          </a:prstGeom>
          <a:noFill/>
          <a:ln w="9525">
            <a:noFill/>
            <a:miter lim="800000"/>
            <a:headEnd/>
            <a:tailEnd/>
          </a:ln>
        </p:spPr>
      </p:pic>
      <p:pic>
        <p:nvPicPr>
          <p:cNvPr id="3077" name="Picture 5"/>
          <p:cNvPicPr>
            <a:picLocks noChangeAspect="1" noChangeArrowheads="1"/>
          </p:cNvPicPr>
          <p:nvPr/>
        </p:nvPicPr>
        <p:blipFill>
          <a:blip r:embed="rId7" cstate="print"/>
          <a:srcRect/>
          <a:stretch>
            <a:fillRect/>
          </a:stretch>
        </p:blipFill>
        <p:spPr bwMode="auto">
          <a:xfrm>
            <a:off x="2057400" y="4495800"/>
            <a:ext cx="2057401" cy="2209800"/>
          </a:xfrm>
          <a:prstGeom prst="rect">
            <a:avLst/>
          </a:prstGeom>
          <a:noFill/>
          <a:ln w="9525">
            <a:noFill/>
            <a:miter lim="800000"/>
            <a:headEnd/>
            <a:tailEnd/>
          </a:ln>
        </p:spPr>
      </p:pic>
      <p:pic>
        <p:nvPicPr>
          <p:cNvPr id="3078" name="Picture 6"/>
          <p:cNvPicPr>
            <a:picLocks noChangeAspect="1" noChangeArrowheads="1"/>
          </p:cNvPicPr>
          <p:nvPr/>
        </p:nvPicPr>
        <p:blipFill>
          <a:blip r:embed="rId8" cstate="print"/>
          <a:srcRect/>
          <a:stretch>
            <a:fillRect/>
          </a:stretch>
        </p:blipFill>
        <p:spPr bwMode="auto">
          <a:xfrm>
            <a:off x="4191001" y="990600"/>
            <a:ext cx="2819400" cy="5181600"/>
          </a:xfrm>
          <a:prstGeom prst="rect">
            <a:avLst/>
          </a:prstGeom>
          <a:noFill/>
          <a:ln w="9525">
            <a:noFill/>
            <a:miter lim="800000"/>
            <a:headEnd/>
            <a:tailEnd/>
          </a:ln>
        </p:spPr>
      </p:pic>
      <p:sp>
        <p:nvSpPr>
          <p:cNvPr id="28" name="Footer Placeholder 3"/>
          <p:cNvSpPr>
            <a:spLocks noGrp="1"/>
          </p:cNvSpPr>
          <p:nvPr>
            <p:ph type="ftr" sz="quarter" idx="11"/>
          </p:nvPr>
        </p:nvSpPr>
        <p:spPr>
          <a:xfrm>
            <a:off x="152400" y="6243638"/>
            <a:ext cx="3048000" cy="614362"/>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7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07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07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07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0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990600" y="2017713"/>
            <a:ext cx="7086600" cy="4114800"/>
          </a:xfrm>
        </p:spPr>
        <p:txBody>
          <a:bodyPr/>
          <a:lstStyle/>
          <a:p>
            <a:pPr algn="ctr">
              <a:buNone/>
            </a:pPr>
            <a:endParaRPr lang="en-US" dirty="0" smtClean="0"/>
          </a:p>
          <a:p>
            <a:pPr algn="ctr">
              <a:buNone/>
            </a:pPr>
            <a:r>
              <a:rPr lang="en-US" sz="4400" b="1" dirty="0" smtClean="0"/>
              <a:t>Now to individual sections of the SSG</a:t>
            </a:r>
            <a:endParaRPr lang="en-US" sz="4400" b="1" dirty="0"/>
          </a:p>
        </p:txBody>
      </p:sp>
      <p:sp>
        <p:nvSpPr>
          <p:cNvPr id="2" name="Slide Number Placeholder 1"/>
          <p:cNvSpPr>
            <a:spLocks noGrp="1"/>
          </p:cNvSpPr>
          <p:nvPr>
            <p:ph type="sldNum" sz="quarter" idx="12"/>
          </p:nvPr>
        </p:nvSpPr>
        <p:spPr/>
        <p:txBody>
          <a:bodyPr/>
          <a:lstStyle/>
          <a:p>
            <a:pPr>
              <a:defRPr/>
            </a:pPr>
            <a:fld id="{69605F2C-BA01-450B-BE5A-4BC1E3F6372C}" type="slidenum">
              <a:rPr lang="en-US" smtClean="0"/>
              <a:pPr>
                <a:defRPr/>
              </a:pPr>
              <a:t>14</a:t>
            </a:fld>
            <a:endParaRPr lang="en-US" dirty="0"/>
          </a:p>
        </p:txBody>
      </p:sp>
      <p:sp>
        <p:nvSpPr>
          <p:cNvPr id="5" name="Footer Placeholder 3"/>
          <p:cNvSpPr>
            <a:spLocks noGrp="1"/>
          </p:cNvSpPr>
          <p:nvPr>
            <p:ph type="ftr" sz="quarter" idx="11"/>
          </p:nvPr>
        </p:nvSpPr>
        <p:spPr>
          <a:xfrm>
            <a:off x="762000" y="6243638"/>
            <a:ext cx="24384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457200" y="762000"/>
            <a:ext cx="8161338" cy="4167188"/>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pPr>
              <a:defRPr/>
            </a:pPr>
            <a:fld id="{651E6799-E987-478E-BF43-167D2AE62FE3}" type="slidenum">
              <a:rPr lang="en-US" smtClean="0"/>
              <a:pPr>
                <a:defRPr/>
              </a:pPr>
              <a:t>15</a:t>
            </a:fld>
            <a:endParaRPr lang="en-US" dirty="0"/>
          </a:p>
        </p:txBody>
      </p:sp>
      <p:sp>
        <p:nvSpPr>
          <p:cNvPr id="5" name="TextBox 4"/>
          <p:cNvSpPr txBox="1"/>
          <p:nvPr/>
        </p:nvSpPr>
        <p:spPr>
          <a:xfrm>
            <a:off x="1143000" y="228600"/>
            <a:ext cx="6934200" cy="523220"/>
          </a:xfrm>
          <a:prstGeom prst="rect">
            <a:avLst/>
          </a:prstGeom>
          <a:noFill/>
        </p:spPr>
        <p:txBody>
          <a:bodyPr wrap="square" rtlCol="0">
            <a:spAutoFit/>
          </a:bodyPr>
          <a:lstStyle/>
          <a:p>
            <a:pPr algn="ctr"/>
            <a:r>
              <a:rPr lang="en-US" sz="2800" b="1" dirty="0" smtClean="0">
                <a:latin typeface="+mn-lt"/>
              </a:rPr>
              <a:t>Basic Information</a:t>
            </a:r>
            <a:endParaRPr lang="en-US" sz="2800" b="1" dirty="0">
              <a:latin typeface="+mn-lt"/>
            </a:endParaRPr>
          </a:p>
        </p:txBody>
      </p:sp>
      <p:sp>
        <p:nvSpPr>
          <p:cNvPr id="7" name="Footer Placeholder 3"/>
          <p:cNvSpPr>
            <a:spLocks noGrp="1"/>
          </p:cNvSpPr>
          <p:nvPr>
            <p:ph type="ftr" sz="quarter" idx="11"/>
          </p:nvPr>
        </p:nvSpPr>
        <p:spPr>
          <a:xfrm>
            <a:off x="762000" y="6243638"/>
            <a:ext cx="24384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381000" y="914400"/>
            <a:ext cx="8381999" cy="5105399"/>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pPr>
              <a:defRPr/>
            </a:pPr>
            <a:fld id="{651E6799-E987-478E-BF43-167D2AE62FE3}" type="slidenum">
              <a:rPr lang="en-US" smtClean="0"/>
              <a:pPr>
                <a:defRPr/>
              </a:pPr>
              <a:t>16</a:t>
            </a:fld>
            <a:endParaRPr lang="en-US" dirty="0"/>
          </a:p>
        </p:txBody>
      </p:sp>
      <p:sp>
        <p:nvSpPr>
          <p:cNvPr id="5" name="TextBox 4"/>
          <p:cNvSpPr txBox="1"/>
          <p:nvPr/>
        </p:nvSpPr>
        <p:spPr>
          <a:xfrm>
            <a:off x="1143000" y="228600"/>
            <a:ext cx="6934200" cy="523220"/>
          </a:xfrm>
          <a:prstGeom prst="rect">
            <a:avLst/>
          </a:prstGeom>
          <a:noFill/>
        </p:spPr>
        <p:txBody>
          <a:bodyPr wrap="square" rtlCol="0">
            <a:spAutoFit/>
          </a:bodyPr>
          <a:lstStyle/>
          <a:p>
            <a:pPr algn="ctr"/>
            <a:r>
              <a:rPr lang="en-US" sz="2800" b="1" dirty="0" smtClean="0">
                <a:latin typeface="+mn-lt"/>
              </a:rPr>
              <a:t>Common Shares Outstanding</a:t>
            </a:r>
            <a:endParaRPr lang="en-US" sz="2800" b="1" dirty="0">
              <a:latin typeface="+mn-lt"/>
            </a:endParaRPr>
          </a:p>
        </p:txBody>
      </p:sp>
      <p:sp>
        <p:nvSpPr>
          <p:cNvPr id="6" name="Rectangle 5"/>
          <p:cNvSpPr/>
          <p:nvPr/>
        </p:nvSpPr>
        <p:spPr bwMode="auto">
          <a:xfrm>
            <a:off x="457200" y="4572000"/>
            <a:ext cx="5257800" cy="6096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7" name="Footer Placeholder 3"/>
          <p:cNvSpPr>
            <a:spLocks noGrp="1"/>
          </p:cNvSpPr>
          <p:nvPr>
            <p:ph type="ftr" sz="quarter" idx="11"/>
          </p:nvPr>
        </p:nvSpPr>
        <p:spPr>
          <a:xfrm>
            <a:off x="762000" y="6243638"/>
            <a:ext cx="24384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457200" y="990600"/>
            <a:ext cx="8305799" cy="3938589"/>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pPr>
              <a:defRPr/>
            </a:pPr>
            <a:fld id="{651E6799-E987-478E-BF43-167D2AE62FE3}" type="slidenum">
              <a:rPr lang="en-US" smtClean="0"/>
              <a:pPr>
                <a:defRPr/>
              </a:pPr>
              <a:t>17</a:t>
            </a:fld>
            <a:endParaRPr lang="en-US" dirty="0"/>
          </a:p>
        </p:txBody>
      </p:sp>
      <p:sp>
        <p:nvSpPr>
          <p:cNvPr id="5" name="TextBox 4"/>
          <p:cNvSpPr txBox="1"/>
          <p:nvPr/>
        </p:nvSpPr>
        <p:spPr>
          <a:xfrm>
            <a:off x="1143000" y="228600"/>
            <a:ext cx="6934200" cy="523220"/>
          </a:xfrm>
          <a:prstGeom prst="rect">
            <a:avLst/>
          </a:prstGeom>
          <a:noFill/>
        </p:spPr>
        <p:txBody>
          <a:bodyPr wrap="square" rtlCol="0">
            <a:spAutoFit/>
          </a:bodyPr>
          <a:lstStyle/>
          <a:p>
            <a:pPr algn="ctr"/>
            <a:r>
              <a:rPr lang="en-US" sz="2800" b="1" dirty="0" smtClean="0">
                <a:latin typeface="+mn-lt"/>
              </a:rPr>
              <a:t>Debt</a:t>
            </a:r>
            <a:endParaRPr lang="en-US" sz="2800" b="1" dirty="0">
              <a:latin typeface="+mn-lt"/>
            </a:endParaRPr>
          </a:p>
        </p:txBody>
      </p:sp>
      <p:sp>
        <p:nvSpPr>
          <p:cNvPr id="6" name="Rectangle 5"/>
          <p:cNvSpPr/>
          <p:nvPr/>
        </p:nvSpPr>
        <p:spPr bwMode="auto">
          <a:xfrm>
            <a:off x="533400" y="4267200"/>
            <a:ext cx="3124200" cy="6096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7" name="TextBox 6"/>
          <p:cNvSpPr txBox="1"/>
          <p:nvPr/>
        </p:nvSpPr>
        <p:spPr>
          <a:xfrm>
            <a:off x="457200" y="5105401"/>
            <a:ext cx="8077200" cy="1508105"/>
          </a:xfrm>
          <a:prstGeom prst="rect">
            <a:avLst/>
          </a:prstGeom>
          <a:noFill/>
        </p:spPr>
        <p:txBody>
          <a:bodyPr wrap="square" rtlCol="0">
            <a:spAutoFit/>
          </a:bodyPr>
          <a:lstStyle/>
          <a:p>
            <a:r>
              <a:rPr lang="en-US" sz="2000" b="1" dirty="0" smtClean="0">
                <a:solidFill>
                  <a:schemeClr val="tx1"/>
                </a:solidFill>
                <a:latin typeface="Arial" pitchFamily="34" charset="0"/>
                <a:cs typeface="Arial" pitchFamily="34" charset="0"/>
              </a:rPr>
              <a:t>Debt = Short Term Debt + Long Term Debt,  </a:t>
            </a:r>
            <a:r>
              <a:rPr lang="en-US" sz="1800" b="1" dirty="0" smtClean="0">
                <a:solidFill>
                  <a:schemeClr val="tx1"/>
                </a:solidFill>
                <a:latin typeface="Arial" pitchFamily="34" charset="0"/>
                <a:cs typeface="Arial" pitchFamily="34" charset="0"/>
              </a:rPr>
              <a:t>AKA Total Debt</a:t>
            </a:r>
          </a:p>
          <a:p>
            <a:endParaRPr lang="en-US" sz="800" b="1" dirty="0" smtClean="0">
              <a:solidFill>
                <a:schemeClr val="tx1"/>
              </a:solidFill>
              <a:latin typeface="Arial" pitchFamily="34" charset="0"/>
              <a:cs typeface="Arial" pitchFamily="34" charset="0"/>
            </a:endParaRPr>
          </a:p>
          <a:p>
            <a:r>
              <a:rPr lang="en-US" sz="2000" b="1" dirty="0" smtClean="0">
                <a:solidFill>
                  <a:schemeClr val="tx1"/>
                </a:solidFill>
                <a:latin typeface="Arial" pitchFamily="34" charset="0"/>
                <a:cs typeface="Arial" pitchFamily="34" charset="0"/>
              </a:rPr>
              <a:t>Short term debt is debt owed in less than one year</a:t>
            </a:r>
          </a:p>
          <a:p>
            <a:r>
              <a:rPr lang="en-US" sz="2000" b="1" dirty="0" smtClean="0">
                <a:solidFill>
                  <a:schemeClr val="tx1"/>
                </a:solidFill>
                <a:latin typeface="Arial" pitchFamily="34" charset="0"/>
                <a:cs typeface="Arial" pitchFamily="34" charset="0"/>
              </a:rPr>
              <a:t>Long term debt is debt owed beyond one year</a:t>
            </a:r>
          </a:p>
          <a:p>
            <a:endParaRPr lang="en-US" sz="2400" b="1" dirty="0">
              <a:solidFill>
                <a:schemeClr val="tx1"/>
              </a:solidFill>
              <a:latin typeface="Arial" pitchFamily="34" charset="0"/>
              <a:cs typeface="Arial" pitchFamily="34" charset="0"/>
            </a:endParaRPr>
          </a:p>
        </p:txBody>
      </p:sp>
      <p:sp>
        <p:nvSpPr>
          <p:cNvPr id="8" name="Footer Placeholder 3"/>
          <p:cNvSpPr>
            <a:spLocks noGrp="1"/>
          </p:cNvSpPr>
          <p:nvPr>
            <p:ph type="ftr" sz="quarter" idx="11"/>
          </p:nvPr>
        </p:nvSpPr>
        <p:spPr>
          <a:xfrm>
            <a:off x="762000" y="6243638"/>
            <a:ext cx="24384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a:stretch>
            <a:fillRect/>
          </a:stretch>
        </p:blipFill>
        <p:spPr bwMode="auto">
          <a:xfrm>
            <a:off x="381001" y="1143000"/>
            <a:ext cx="8237538" cy="3962399"/>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pPr>
              <a:defRPr/>
            </a:pPr>
            <a:fld id="{651E6799-E987-478E-BF43-167D2AE62FE3}" type="slidenum">
              <a:rPr lang="en-US" smtClean="0"/>
              <a:pPr>
                <a:defRPr/>
              </a:pPr>
              <a:t>18</a:t>
            </a:fld>
            <a:endParaRPr lang="en-US" dirty="0"/>
          </a:p>
        </p:txBody>
      </p:sp>
      <p:sp>
        <p:nvSpPr>
          <p:cNvPr id="5" name="TextBox 4"/>
          <p:cNvSpPr txBox="1"/>
          <p:nvPr/>
        </p:nvSpPr>
        <p:spPr>
          <a:xfrm>
            <a:off x="1143000" y="304800"/>
            <a:ext cx="6934200" cy="523220"/>
          </a:xfrm>
          <a:prstGeom prst="rect">
            <a:avLst/>
          </a:prstGeom>
          <a:noFill/>
        </p:spPr>
        <p:txBody>
          <a:bodyPr wrap="square" rtlCol="0">
            <a:spAutoFit/>
          </a:bodyPr>
          <a:lstStyle/>
          <a:p>
            <a:pPr algn="ctr"/>
            <a:r>
              <a:rPr lang="en-US" sz="2800" b="1" dirty="0" smtClean="0">
                <a:latin typeface="+mn-lt"/>
              </a:rPr>
              <a:t>Debt to Total Capital</a:t>
            </a:r>
            <a:endParaRPr lang="en-US" sz="2800" b="1" dirty="0">
              <a:latin typeface="+mn-lt"/>
            </a:endParaRPr>
          </a:p>
        </p:txBody>
      </p:sp>
      <p:sp>
        <p:nvSpPr>
          <p:cNvPr id="6" name="Rectangle 5"/>
          <p:cNvSpPr/>
          <p:nvPr/>
        </p:nvSpPr>
        <p:spPr bwMode="auto">
          <a:xfrm>
            <a:off x="3581400" y="4419600"/>
            <a:ext cx="2590800" cy="6096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7" name="TextBox 6"/>
          <p:cNvSpPr txBox="1"/>
          <p:nvPr/>
        </p:nvSpPr>
        <p:spPr>
          <a:xfrm>
            <a:off x="533400" y="5257800"/>
            <a:ext cx="6019800" cy="1384995"/>
          </a:xfrm>
          <a:prstGeom prst="rect">
            <a:avLst/>
          </a:prstGeom>
          <a:noFill/>
        </p:spPr>
        <p:txBody>
          <a:bodyPr wrap="square" rtlCol="0">
            <a:spAutoFit/>
          </a:bodyPr>
          <a:lstStyle/>
          <a:p>
            <a:r>
              <a:rPr lang="en-US" sz="2800" b="1" dirty="0" smtClean="0">
                <a:solidFill>
                  <a:schemeClr val="tx1"/>
                </a:solidFill>
                <a:latin typeface="+mn-lt"/>
              </a:rPr>
              <a:t>Desirable: Total debt ≤ 33%</a:t>
            </a:r>
          </a:p>
          <a:p>
            <a:r>
              <a:rPr lang="en-US" sz="2800" b="1" dirty="0" smtClean="0">
                <a:solidFill>
                  <a:schemeClr val="tx1"/>
                </a:solidFill>
                <a:latin typeface="+mn-lt"/>
              </a:rPr>
              <a:t>		Long term debt ≤ 25%</a:t>
            </a:r>
          </a:p>
          <a:p>
            <a:r>
              <a:rPr lang="en-US" sz="2800" b="1" dirty="0" smtClean="0">
                <a:solidFill>
                  <a:schemeClr val="tx1"/>
                </a:solidFill>
                <a:latin typeface="+mn-lt"/>
              </a:rPr>
              <a:t>		</a:t>
            </a:r>
            <a:r>
              <a:rPr lang="en-US" sz="2800" b="1" dirty="0" smtClean="0">
                <a:solidFill>
                  <a:srgbClr val="FF0000"/>
                </a:solidFill>
                <a:latin typeface="+mn-lt"/>
              </a:rPr>
              <a:t>Varies by industry</a:t>
            </a:r>
            <a:endParaRPr lang="en-US" sz="2800" b="1" dirty="0">
              <a:solidFill>
                <a:srgbClr val="FF0000"/>
              </a:solidFill>
              <a:latin typeface="+mn-lt"/>
            </a:endParaRPr>
          </a:p>
        </p:txBody>
      </p:sp>
      <p:sp>
        <p:nvSpPr>
          <p:cNvPr id="8" name="TextBox 7"/>
          <p:cNvSpPr txBox="1"/>
          <p:nvPr/>
        </p:nvSpPr>
        <p:spPr>
          <a:xfrm>
            <a:off x="457200" y="2971800"/>
            <a:ext cx="8077200" cy="461665"/>
          </a:xfrm>
          <a:prstGeom prst="rect">
            <a:avLst/>
          </a:prstGeom>
          <a:solidFill>
            <a:schemeClr val="bg1"/>
          </a:solidFill>
          <a:ln w="57150">
            <a:solidFill>
              <a:srgbClr val="0000FF"/>
            </a:solidFill>
          </a:ln>
        </p:spPr>
        <p:txBody>
          <a:bodyPr wrap="square" rtlCol="0">
            <a:spAutoFit/>
          </a:bodyPr>
          <a:lstStyle/>
          <a:p>
            <a:r>
              <a:rPr lang="en-US" sz="2400" b="1" dirty="0" smtClean="0">
                <a:solidFill>
                  <a:srgbClr val="FF0000"/>
                </a:solidFill>
                <a:latin typeface="Arial" pitchFamily="34" charset="0"/>
                <a:cs typeface="Arial" pitchFamily="34" charset="0"/>
              </a:rPr>
              <a:t>Total Capital = Shareholder’s Equity + Long Term Debt </a:t>
            </a:r>
            <a:endParaRPr lang="en-US" sz="2400" b="1" dirty="0">
              <a:solidFill>
                <a:srgbClr val="FF0000"/>
              </a:solidFill>
              <a:latin typeface="Arial" pitchFamily="34" charset="0"/>
              <a:cs typeface="Arial" pitchFamily="34" charset="0"/>
            </a:endParaRPr>
          </a:p>
        </p:txBody>
      </p:sp>
      <p:sp>
        <p:nvSpPr>
          <p:cNvPr id="9" name="Footer Placeholder 3"/>
          <p:cNvSpPr>
            <a:spLocks noGrp="1"/>
          </p:cNvSpPr>
          <p:nvPr>
            <p:ph type="ftr" sz="quarter" idx="11"/>
          </p:nvPr>
        </p:nvSpPr>
        <p:spPr>
          <a:xfrm>
            <a:off x="304800" y="6243638"/>
            <a:ext cx="28956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srcRect/>
          <a:stretch>
            <a:fillRect/>
          </a:stretch>
        </p:blipFill>
        <p:spPr bwMode="auto">
          <a:xfrm>
            <a:off x="304801" y="914401"/>
            <a:ext cx="8534400" cy="41910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pPr>
              <a:defRPr/>
            </a:pPr>
            <a:fld id="{651E6799-E987-478E-BF43-167D2AE62FE3}" type="slidenum">
              <a:rPr lang="en-US" smtClean="0"/>
              <a:pPr>
                <a:defRPr/>
              </a:pPr>
              <a:t>19</a:t>
            </a:fld>
            <a:endParaRPr lang="en-US" dirty="0"/>
          </a:p>
        </p:txBody>
      </p:sp>
      <p:sp>
        <p:nvSpPr>
          <p:cNvPr id="5" name="TextBox 4"/>
          <p:cNvSpPr txBox="1"/>
          <p:nvPr/>
        </p:nvSpPr>
        <p:spPr>
          <a:xfrm>
            <a:off x="1143000" y="228600"/>
            <a:ext cx="6934200" cy="523220"/>
          </a:xfrm>
          <a:prstGeom prst="rect">
            <a:avLst/>
          </a:prstGeom>
          <a:noFill/>
        </p:spPr>
        <p:txBody>
          <a:bodyPr wrap="square" rtlCol="0">
            <a:spAutoFit/>
          </a:bodyPr>
          <a:lstStyle/>
          <a:p>
            <a:pPr algn="ctr"/>
            <a:r>
              <a:rPr lang="en-US" sz="2800" b="1" dirty="0" smtClean="0">
                <a:latin typeface="+mn-lt"/>
              </a:rPr>
              <a:t>Common Shares Owned by Insiders</a:t>
            </a:r>
            <a:endParaRPr lang="en-US" sz="2800" b="1" dirty="0">
              <a:latin typeface="+mn-lt"/>
            </a:endParaRPr>
          </a:p>
        </p:txBody>
      </p:sp>
      <p:sp>
        <p:nvSpPr>
          <p:cNvPr id="6" name="Rectangle 5"/>
          <p:cNvSpPr/>
          <p:nvPr/>
        </p:nvSpPr>
        <p:spPr bwMode="auto">
          <a:xfrm>
            <a:off x="5715000" y="3352800"/>
            <a:ext cx="1447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7" name="TextBox 6"/>
          <p:cNvSpPr txBox="1"/>
          <p:nvPr/>
        </p:nvSpPr>
        <p:spPr>
          <a:xfrm>
            <a:off x="457200" y="5181600"/>
            <a:ext cx="8001000" cy="954107"/>
          </a:xfrm>
          <a:prstGeom prst="rect">
            <a:avLst/>
          </a:prstGeom>
          <a:noFill/>
        </p:spPr>
        <p:txBody>
          <a:bodyPr wrap="square" rtlCol="0">
            <a:spAutoFit/>
          </a:bodyPr>
          <a:lstStyle/>
          <a:p>
            <a:r>
              <a:rPr lang="en-US" sz="2800" b="1" dirty="0" smtClean="0">
                <a:solidFill>
                  <a:schemeClr val="tx1"/>
                </a:solidFill>
                <a:latin typeface="+mn-lt"/>
              </a:rPr>
              <a:t>          Small revenue size company ~25%</a:t>
            </a:r>
          </a:p>
          <a:p>
            <a:r>
              <a:rPr lang="en-US" sz="2800" b="1" dirty="0" smtClean="0">
                <a:solidFill>
                  <a:schemeClr val="tx1"/>
                </a:solidFill>
                <a:latin typeface="+mn-lt"/>
              </a:rPr>
              <a:t>	 Large revenue size company  ~1%</a:t>
            </a:r>
            <a:endParaRPr lang="en-US" sz="2800" b="1" dirty="0">
              <a:solidFill>
                <a:schemeClr val="tx1"/>
              </a:solidFill>
              <a:latin typeface="+mn-lt"/>
            </a:endParaRPr>
          </a:p>
        </p:txBody>
      </p:sp>
      <p:sp>
        <p:nvSpPr>
          <p:cNvPr id="8" name="TextBox 7"/>
          <p:cNvSpPr txBox="1"/>
          <p:nvPr/>
        </p:nvSpPr>
        <p:spPr>
          <a:xfrm>
            <a:off x="457200" y="2667000"/>
            <a:ext cx="8001000" cy="523220"/>
          </a:xfrm>
          <a:prstGeom prst="rect">
            <a:avLst/>
          </a:prstGeom>
          <a:solidFill>
            <a:schemeClr val="bg1"/>
          </a:solidFill>
          <a:ln w="57150">
            <a:solidFill>
              <a:srgbClr val="0000FF"/>
            </a:solidFill>
          </a:ln>
        </p:spPr>
        <p:txBody>
          <a:bodyPr wrap="square" rtlCol="0">
            <a:spAutoFit/>
          </a:bodyPr>
          <a:lstStyle/>
          <a:p>
            <a:pPr algn="ctr"/>
            <a:r>
              <a:rPr lang="en-US" sz="2800" b="1" dirty="0" smtClean="0">
                <a:solidFill>
                  <a:srgbClr val="FF0000"/>
                </a:solidFill>
                <a:latin typeface="Arial" pitchFamily="34" charset="0"/>
                <a:cs typeface="Arial" pitchFamily="34" charset="0"/>
              </a:rPr>
              <a:t>Percent of stock owned by company insiders</a:t>
            </a:r>
            <a:endParaRPr lang="en-US" sz="2800" b="1" dirty="0">
              <a:solidFill>
                <a:srgbClr val="FF0000"/>
              </a:solidFill>
              <a:latin typeface="Arial" pitchFamily="34" charset="0"/>
              <a:cs typeface="Arial" pitchFamily="34" charset="0"/>
            </a:endParaRPr>
          </a:p>
        </p:txBody>
      </p:sp>
      <p:sp>
        <p:nvSpPr>
          <p:cNvPr id="9" name="Footer Placeholder 3"/>
          <p:cNvSpPr>
            <a:spLocks noGrp="1"/>
          </p:cNvSpPr>
          <p:nvPr>
            <p:ph type="ftr" sz="quarter" idx="11"/>
          </p:nvPr>
        </p:nvSpPr>
        <p:spPr>
          <a:xfrm>
            <a:off x="381000" y="6243638"/>
            <a:ext cx="28194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srcRect/>
          <a:stretch>
            <a:fillRect/>
          </a:stretch>
        </p:blipFill>
        <p:spPr bwMode="auto">
          <a:xfrm>
            <a:off x="523875" y="914400"/>
            <a:ext cx="8094663" cy="4190999"/>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pPr>
              <a:defRPr/>
            </a:pPr>
            <a:fld id="{651E6799-E987-478E-BF43-167D2AE62FE3}" type="slidenum">
              <a:rPr lang="en-US" smtClean="0"/>
              <a:pPr>
                <a:defRPr/>
              </a:pPr>
              <a:t>20</a:t>
            </a:fld>
            <a:endParaRPr lang="en-US" dirty="0"/>
          </a:p>
        </p:txBody>
      </p:sp>
      <p:sp>
        <p:nvSpPr>
          <p:cNvPr id="5" name="TextBox 4"/>
          <p:cNvSpPr txBox="1"/>
          <p:nvPr/>
        </p:nvSpPr>
        <p:spPr>
          <a:xfrm>
            <a:off x="1143000" y="228600"/>
            <a:ext cx="6934200" cy="523220"/>
          </a:xfrm>
          <a:prstGeom prst="rect">
            <a:avLst/>
          </a:prstGeom>
          <a:noFill/>
        </p:spPr>
        <p:txBody>
          <a:bodyPr wrap="square" rtlCol="0">
            <a:spAutoFit/>
          </a:bodyPr>
          <a:lstStyle/>
          <a:p>
            <a:pPr algn="ctr"/>
            <a:r>
              <a:rPr lang="en-US" sz="2800" b="1" dirty="0" smtClean="0">
                <a:latin typeface="+mn-lt"/>
              </a:rPr>
              <a:t>Common Shares Owned by Institutions</a:t>
            </a:r>
            <a:endParaRPr lang="en-US" sz="2800" b="1" dirty="0">
              <a:latin typeface="+mn-lt"/>
            </a:endParaRPr>
          </a:p>
        </p:txBody>
      </p:sp>
      <p:sp>
        <p:nvSpPr>
          <p:cNvPr id="6" name="Rectangle 5"/>
          <p:cNvSpPr/>
          <p:nvPr/>
        </p:nvSpPr>
        <p:spPr bwMode="auto">
          <a:xfrm>
            <a:off x="7086600" y="3352800"/>
            <a:ext cx="1447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7" name="TextBox 6"/>
          <p:cNvSpPr txBox="1"/>
          <p:nvPr/>
        </p:nvSpPr>
        <p:spPr>
          <a:xfrm>
            <a:off x="4114800" y="5181600"/>
            <a:ext cx="4419600" cy="954107"/>
          </a:xfrm>
          <a:prstGeom prst="rect">
            <a:avLst/>
          </a:prstGeom>
          <a:noFill/>
        </p:spPr>
        <p:txBody>
          <a:bodyPr wrap="square" rtlCol="0">
            <a:spAutoFit/>
          </a:bodyPr>
          <a:lstStyle/>
          <a:p>
            <a:r>
              <a:rPr lang="en-US" sz="2800" b="1" dirty="0" smtClean="0">
                <a:solidFill>
                  <a:schemeClr val="tx1"/>
                </a:solidFill>
                <a:latin typeface="+mn-lt"/>
              </a:rPr>
              <a:t>40 – 50% is desirable</a:t>
            </a:r>
          </a:p>
          <a:p>
            <a:r>
              <a:rPr lang="en-US" sz="2800" b="1" dirty="0" smtClean="0">
                <a:solidFill>
                  <a:schemeClr val="tx1"/>
                </a:solidFill>
                <a:latin typeface="+mn-lt"/>
              </a:rPr>
              <a:t>Today 80 – 90% common</a:t>
            </a:r>
            <a:endParaRPr lang="en-US" sz="2800" b="1" dirty="0">
              <a:solidFill>
                <a:schemeClr val="tx1"/>
              </a:solidFill>
              <a:latin typeface="+mn-lt"/>
            </a:endParaRPr>
          </a:p>
        </p:txBody>
      </p:sp>
      <p:sp>
        <p:nvSpPr>
          <p:cNvPr id="8" name="TextBox 7"/>
          <p:cNvSpPr txBox="1"/>
          <p:nvPr/>
        </p:nvSpPr>
        <p:spPr>
          <a:xfrm>
            <a:off x="1219200" y="2362200"/>
            <a:ext cx="6858000" cy="830997"/>
          </a:xfrm>
          <a:prstGeom prst="rect">
            <a:avLst/>
          </a:prstGeom>
          <a:solidFill>
            <a:schemeClr val="bg1"/>
          </a:solidFill>
          <a:ln w="57150">
            <a:solidFill>
              <a:srgbClr val="0000FF"/>
            </a:solidFill>
          </a:ln>
        </p:spPr>
        <p:txBody>
          <a:bodyPr wrap="square" rtlCol="0">
            <a:spAutoFit/>
          </a:bodyPr>
          <a:lstStyle/>
          <a:p>
            <a:r>
              <a:rPr lang="en-US" sz="2400" b="1" dirty="0" smtClean="0">
                <a:solidFill>
                  <a:srgbClr val="FF0000"/>
                </a:solidFill>
                <a:latin typeface="Arial" pitchFamily="34" charset="0"/>
                <a:cs typeface="Arial" pitchFamily="34" charset="0"/>
              </a:rPr>
              <a:t>Percent of stock owned by large institutions, such as banks and mutual funds</a:t>
            </a:r>
            <a:endParaRPr lang="en-US" sz="2400" b="1" dirty="0">
              <a:solidFill>
                <a:srgbClr val="FF0000"/>
              </a:solidFill>
              <a:latin typeface="Arial" pitchFamily="34" charset="0"/>
              <a:cs typeface="Arial" pitchFamily="34" charset="0"/>
            </a:endParaRPr>
          </a:p>
        </p:txBody>
      </p:sp>
      <p:sp>
        <p:nvSpPr>
          <p:cNvPr id="9" name="Footer Placeholder 3"/>
          <p:cNvSpPr>
            <a:spLocks noGrp="1"/>
          </p:cNvSpPr>
          <p:nvPr>
            <p:ph type="ftr" sz="quarter" idx="11"/>
          </p:nvPr>
        </p:nvSpPr>
        <p:spPr>
          <a:xfrm>
            <a:off x="533400" y="6243638"/>
            <a:ext cx="26670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3600" b="1" dirty="0" smtClean="0">
                <a:latin typeface="Arial" pitchFamily="34" charset="0"/>
                <a:cs typeface="Arial" pitchFamily="34" charset="0"/>
              </a:rPr>
              <a:t>Side Note: Company’s Quality</a:t>
            </a:r>
            <a:endParaRPr lang="en-US" sz="3600" b="1" dirty="0">
              <a:latin typeface="Arial" pitchFamily="34" charset="0"/>
              <a:cs typeface="Arial" pitchFamily="34" charset="0"/>
            </a:endParaRPr>
          </a:p>
        </p:txBody>
      </p:sp>
      <p:sp>
        <p:nvSpPr>
          <p:cNvPr id="4" name="Content Placeholder 3"/>
          <p:cNvSpPr>
            <a:spLocks noGrp="1"/>
          </p:cNvSpPr>
          <p:nvPr>
            <p:ph idx="1"/>
          </p:nvPr>
        </p:nvSpPr>
        <p:spPr>
          <a:xfrm>
            <a:off x="990600" y="1905001"/>
            <a:ext cx="7964488" cy="3276600"/>
          </a:xfrm>
        </p:spPr>
        <p:txBody>
          <a:bodyPr/>
          <a:lstStyle/>
          <a:p>
            <a:r>
              <a:rPr lang="en-US" sz="2400" b="1" dirty="0" smtClean="0"/>
              <a:t>Company “Quality” is on the Toolkit 6 printout but is omitted on the SSG Plus printout</a:t>
            </a:r>
          </a:p>
          <a:p>
            <a:r>
              <a:rPr lang="en-US" sz="2400" b="1" dirty="0" smtClean="0"/>
              <a:t>It’s important to consider “Quality.” This is normally a “Company’s Financial Strength” from the Value Line (VL) report</a:t>
            </a:r>
          </a:p>
          <a:p>
            <a:r>
              <a:rPr lang="en-US" sz="2400" b="1" dirty="0" smtClean="0"/>
              <a:t>Want B+ or higher from Value Line for Company’s Financial Strength (lower right hand corner of VL stock report)</a:t>
            </a:r>
          </a:p>
        </p:txBody>
      </p:sp>
      <p:sp>
        <p:nvSpPr>
          <p:cNvPr id="2" name="Slide Number Placeholder 1"/>
          <p:cNvSpPr>
            <a:spLocks noGrp="1"/>
          </p:cNvSpPr>
          <p:nvPr>
            <p:ph type="sldNum" sz="quarter" idx="12"/>
          </p:nvPr>
        </p:nvSpPr>
        <p:spPr/>
        <p:txBody>
          <a:bodyPr/>
          <a:lstStyle/>
          <a:p>
            <a:pPr>
              <a:defRPr/>
            </a:pPr>
            <a:fld id="{69605F2C-BA01-450B-BE5A-4BC1E3F6372C}" type="slidenum">
              <a:rPr lang="en-US" smtClean="0"/>
              <a:pPr>
                <a:defRPr/>
              </a:pPr>
              <a:t>21</a:t>
            </a:fld>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2514600" y="5105400"/>
            <a:ext cx="4876800" cy="1524000"/>
          </a:xfrm>
          <a:prstGeom prst="rect">
            <a:avLst/>
          </a:prstGeom>
          <a:noFill/>
          <a:ln w="9525">
            <a:noFill/>
            <a:miter lim="800000"/>
            <a:headEnd/>
            <a:tailEnd/>
          </a:ln>
        </p:spPr>
      </p:pic>
      <p:sp>
        <p:nvSpPr>
          <p:cNvPr id="6" name="Rectangle 5"/>
          <p:cNvSpPr/>
          <p:nvPr/>
        </p:nvSpPr>
        <p:spPr bwMode="auto">
          <a:xfrm>
            <a:off x="2514600" y="5105400"/>
            <a:ext cx="4876800" cy="4572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7" name="Footer Placeholder 3"/>
          <p:cNvSpPr>
            <a:spLocks noGrp="1"/>
          </p:cNvSpPr>
          <p:nvPr>
            <p:ph type="ftr" sz="quarter" idx="11"/>
          </p:nvPr>
        </p:nvSpPr>
        <p:spPr>
          <a:xfrm>
            <a:off x="381000" y="6243638"/>
            <a:ext cx="28194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rctx="PPT">
                                        <p:cTn id="6" dur="indefinite"/>
                                        <p:tgtEl>
                                          <p:spTgt spid="4">
                                            <p:txEl>
                                              <p:pRg st="0" end="0"/>
                                            </p:txEl>
                                          </p:spTgt>
                                        </p:tgtEl>
                                        <p:attrNameLst>
                                          <p:attrName>style.opacity</p:attrName>
                                        </p:attrNameLst>
                                      </p:cBhvr>
                                      <p:to>
                                        <p:strVal val="0.25"/>
                                      </p:to>
                                    </p:set>
                                    <p:animEffect filter="image" prLst="opacity: 0.25">
                                      <p:cBhvr rctx="IE">
                                        <p:cTn id="7" dur="indefinite"/>
                                        <p:tgtEl>
                                          <p:spTgt spid="4">
                                            <p:txEl>
                                              <p:pRg st="0" end="0"/>
                                            </p:txEl>
                                          </p:spTgt>
                                        </p:tgtEl>
                                      </p:cBhvr>
                                    </p:animEffect>
                                  </p:childTnLst>
                                </p:cTn>
                              </p:par>
                              <p:par>
                                <p:cTn id="8" presetID="9" presetClass="emph" presetSubtype="0" nodeType="withEffect">
                                  <p:stCondLst>
                                    <p:cond delay="0"/>
                                  </p:stCondLst>
                                  <p:childTnLst>
                                    <p:set>
                                      <p:cBhvr rctx="PPT">
                                        <p:cTn id="9" dur="indefinite"/>
                                        <p:tgtEl>
                                          <p:spTgt spid="4">
                                            <p:txEl>
                                              <p:pRg st="1" end="1"/>
                                            </p:txEl>
                                          </p:spTgt>
                                        </p:tgtEl>
                                        <p:attrNameLst>
                                          <p:attrName>style.opacity</p:attrName>
                                        </p:attrNameLst>
                                      </p:cBhvr>
                                      <p:to>
                                        <p:strVal val="0.25"/>
                                      </p:to>
                                    </p:set>
                                    <p:animEffect filter="image" prLst="opacity: 0.25">
                                      <p:cBhvr rctx="IE">
                                        <p:cTn id="10" dur="indefinite"/>
                                        <p:tgtEl>
                                          <p:spTgt spid="4">
                                            <p:txEl>
                                              <p:pRg st="1" end="1"/>
                                            </p:txEl>
                                          </p:spTgt>
                                        </p:tgtEl>
                                      </p:cBhvr>
                                    </p:animEffect>
                                  </p:childTnLst>
                                </p:cTn>
                              </p:par>
                              <p:par>
                                <p:cTn id="11" presetID="9" presetClass="emph" presetSubtype="0" nodeType="withEffect">
                                  <p:stCondLst>
                                    <p:cond delay="0"/>
                                  </p:stCondLst>
                                  <p:childTnLst>
                                    <p:set>
                                      <p:cBhvr rctx="PPT">
                                        <p:cTn id="12" dur="indefinite"/>
                                        <p:tgtEl>
                                          <p:spTgt spid="4">
                                            <p:txEl>
                                              <p:pRg st="2" end="2"/>
                                            </p:txEl>
                                          </p:spTgt>
                                        </p:tgtEl>
                                        <p:attrNameLst>
                                          <p:attrName>style.opacity</p:attrName>
                                        </p:attrNameLst>
                                      </p:cBhvr>
                                      <p:to>
                                        <p:strVal val="0.25"/>
                                      </p:to>
                                    </p:set>
                                    <p:animEffect filter="image" prLst="opacity: 0.25">
                                      <p:cBhvr rctx="IE">
                                        <p:cTn id="13" dur="indefinite"/>
                                        <p:tgtEl>
                                          <p:spTgt spid="4">
                                            <p:txEl>
                                              <p:pRg st="2" end="2"/>
                                            </p:txEl>
                                          </p:spTgt>
                                        </p:tgtEl>
                                      </p:cBhvr>
                                    </p:animEffect>
                                  </p:childTnLst>
                                </p:cTn>
                              </p:par>
                              <p:par>
                                <p:cTn id="14" presetID="9" presetClass="emph" presetSubtype="0" nodeType="withEffect">
                                  <p:stCondLst>
                                    <p:cond delay="0"/>
                                  </p:stCondLst>
                                  <p:childTnLst>
                                    <p:set>
                                      <p:cBhvr rctx="PPT">
                                        <p:cTn id="15" dur="indefinite"/>
                                        <p:tgtEl>
                                          <p:spTgt spid="4">
                                            <p:txEl>
                                              <p:pRg st="0" end="0"/>
                                            </p:txEl>
                                          </p:spTgt>
                                        </p:tgtEl>
                                        <p:attrNameLst>
                                          <p:attrName>style.opacity</p:attrName>
                                        </p:attrNameLst>
                                      </p:cBhvr>
                                      <p:to>
                                        <p:strVal val="1"/>
                                      </p:to>
                                    </p:set>
                                    <p:animEffect filter="image" prLst="opacity: 1">
                                      <p:cBhvr rctx="IE">
                                        <p:cTn id="16" dur="indefinite"/>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mph" presetSubtype="0" nodeType="clickEffect">
                                  <p:stCondLst>
                                    <p:cond delay="0"/>
                                  </p:stCondLst>
                                  <p:childTnLst>
                                    <p:set>
                                      <p:cBhvr rctx="PPT">
                                        <p:cTn id="20" dur="indefinite"/>
                                        <p:tgtEl>
                                          <p:spTgt spid="4">
                                            <p:txEl>
                                              <p:pRg st="1" end="1"/>
                                            </p:txEl>
                                          </p:spTgt>
                                        </p:tgtEl>
                                        <p:attrNameLst>
                                          <p:attrName>style.opacity</p:attrName>
                                        </p:attrNameLst>
                                      </p:cBhvr>
                                      <p:to>
                                        <p:strVal val="1"/>
                                      </p:to>
                                    </p:set>
                                    <p:animEffect filter="image" prLst="opacity: 1">
                                      <p:cBhvr rctx="IE">
                                        <p:cTn id="21" dur="indefinite"/>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mph" presetSubtype="0" nodeType="clickEffect">
                                  <p:stCondLst>
                                    <p:cond delay="0"/>
                                  </p:stCondLst>
                                  <p:childTnLst>
                                    <p:set>
                                      <p:cBhvr rctx="PPT">
                                        <p:cTn id="25" dur="indefinite"/>
                                        <p:tgtEl>
                                          <p:spTgt spid="4">
                                            <p:txEl>
                                              <p:pRg st="2" end="2"/>
                                            </p:txEl>
                                          </p:spTgt>
                                        </p:tgtEl>
                                        <p:attrNameLst>
                                          <p:attrName>style.opacity</p:attrName>
                                        </p:attrNameLst>
                                      </p:cBhvr>
                                      <p:to>
                                        <p:strVal val="1"/>
                                      </p:to>
                                    </p:set>
                                    <p:animEffect filter="image" prLst="opacity: 1">
                                      <p:cBhvr rctx="IE">
                                        <p:cTn id="26" dur="indefinite"/>
                                        <p:tgtEl>
                                          <p:spTgt spid="4">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304800" y="762000"/>
            <a:ext cx="8534400" cy="5638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69605F2C-BA01-450B-BE5A-4BC1E3F6372C}" type="slidenum">
              <a:rPr lang="en-US" smtClean="0"/>
              <a:pPr>
                <a:defRPr/>
              </a:pPr>
              <a:t>22</a:t>
            </a:fld>
            <a:endParaRPr lang="en-US" dirty="0"/>
          </a:p>
        </p:txBody>
      </p:sp>
      <p:sp>
        <p:nvSpPr>
          <p:cNvPr id="5" name="TextBox 4"/>
          <p:cNvSpPr txBox="1"/>
          <p:nvPr/>
        </p:nvSpPr>
        <p:spPr>
          <a:xfrm>
            <a:off x="838200" y="228600"/>
            <a:ext cx="7467600" cy="523220"/>
          </a:xfrm>
          <a:prstGeom prst="rect">
            <a:avLst/>
          </a:prstGeom>
          <a:noFill/>
        </p:spPr>
        <p:txBody>
          <a:bodyPr wrap="square" rtlCol="0">
            <a:spAutoFit/>
          </a:bodyPr>
          <a:lstStyle/>
          <a:p>
            <a:pPr algn="ctr"/>
            <a:r>
              <a:rPr lang="en-US" sz="2800" b="1" dirty="0" smtClean="0">
                <a:latin typeface="+mn-lt"/>
              </a:rPr>
              <a:t>Visual Analysis</a:t>
            </a:r>
            <a:endParaRPr lang="en-US" sz="2800" b="1" dirty="0">
              <a:latin typeface="+mn-lt"/>
            </a:endParaRPr>
          </a:p>
        </p:txBody>
      </p:sp>
      <p:sp>
        <p:nvSpPr>
          <p:cNvPr id="6" name="TextBox 5"/>
          <p:cNvSpPr txBox="1"/>
          <p:nvPr/>
        </p:nvSpPr>
        <p:spPr>
          <a:xfrm>
            <a:off x="3657600" y="5257800"/>
            <a:ext cx="4572000" cy="954107"/>
          </a:xfrm>
          <a:prstGeom prst="rect">
            <a:avLst/>
          </a:prstGeom>
          <a:solidFill>
            <a:schemeClr val="bg1"/>
          </a:solidFill>
          <a:ln w="57150">
            <a:solidFill>
              <a:srgbClr val="FF0000"/>
            </a:solidFill>
          </a:ln>
        </p:spPr>
        <p:txBody>
          <a:bodyPr wrap="square" rtlCol="0">
            <a:spAutoFit/>
          </a:bodyPr>
          <a:lstStyle/>
          <a:p>
            <a:r>
              <a:rPr lang="en-US" sz="2800" b="1" dirty="0" smtClean="0">
                <a:latin typeface="+mn-lt"/>
              </a:rPr>
              <a:t>Look for lines that are up, straight, and parallel</a:t>
            </a:r>
            <a:endParaRPr lang="en-US" sz="2800" b="1" dirty="0">
              <a:latin typeface="+mn-lt"/>
            </a:endParaRPr>
          </a:p>
        </p:txBody>
      </p:sp>
      <p:cxnSp>
        <p:nvCxnSpPr>
          <p:cNvPr id="8" name="Straight Arrow Connector 7"/>
          <p:cNvCxnSpPr>
            <a:stCxn id="6" idx="0"/>
          </p:cNvCxnSpPr>
          <p:nvPr/>
        </p:nvCxnSpPr>
        <p:spPr bwMode="auto">
          <a:xfrm flipH="1" flipV="1">
            <a:off x="4495800" y="4419600"/>
            <a:ext cx="1447800" cy="838200"/>
          </a:xfrm>
          <a:prstGeom prst="straightConnector1">
            <a:avLst/>
          </a:prstGeom>
          <a:noFill/>
          <a:ln w="57150" cap="flat" cmpd="sng" algn="ctr">
            <a:solidFill>
              <a:srgbClr val="FF0000"/>
            </a:solidFill>
            <a:prstDash val="solid"/>
            <a:round/>
            <a:headEnd type="none" w="med" len="med"/>
            <a:tailEnd type="arrow"/>
          </a:ln>
          <a:effectLst/>
        </p:spPr>
      </p:cxnSp>
      <p:cxnSp>
        <p:nvCxnSpPr>
          <p:cNvPr id="10" name="Straight Arrow Connector 9"/>
          <p:cNvCxnSpPr>
            <a:stCxn id="6" idx="0"/>
          </p:cNvCxnSpPr>
          <p:nvPr/>
        </p:nvCxnSpPr>
        <p:spPr bwMode="auto">
          <a:xfrm flipH="1" flipV="1">
            <a:off x="4648200" y="3962400"/>
            <a:ext cx="1295400" cy="1295400"/>
          </a:xfrm>
          <a:prstGeom prst="straightConnector1">
            <a:avLst/>
          </a:prstGeom>
          <a:noFill/>
          <a:ln w="57150" cap="flat" cmpd="sng" algn="ctr">
            <a:solidFill>
              <a:srgbClr val="FF0000"/>
            </a:solidFill>
            <a:prstDash val="solid"/>
            <a:round/>
            <a:headEnd type="none" w="med" len="med"/>
            <a:tailEnd type="arrow"/>
          </a:ln>
          <a:effectLst/>
        </p:spPr>
      </p:cxnSp>
      <p:cxnSp>
        <p:nvCxnSpPr>
          <p:cNvPr id="12" name="Straight Arrow Connector 11"/>
          <p:cNvCxnSpPr>
            <a:stCxn id="6" idx="0"/>
          </p:cNvCxnSpPr>
          <p:nvPr/>
        </p:nvCxnSpPr>
        <p:spPr bwMode="auto">
          <a:xfrm flipH="1" flipV="1">
            <a:off x="4495800" y="2514600"/>
            <a:ext cx="1447800" cy="2743200"/>
          </a:xfrm>
          <a:prstGeom prst="straightConnector1">
            <a:avLst/>
          </a:prstGeom>
          <a:noFill/>
          <a:ln w="57150" cap="flat" cmpd="sng" algn="ctr">
            <a:solidFill>
              <a:srgbClr val="FF0000"/>
            </a:solidFill>
            <a:prstDash val="solid"/>
            <a:round/>
            <a:headEnd type="none" w="med" len="med"/>
            <a:tailEnd type="arrow"/>
          </a:ln>
          <a:effectLst/>
        </p:spPr>
      </p:cxnSp>
      <p:sp>
        <p:nvSpPr>
          <p:cNvPr id="42" name="TextBox 41"/>
          <p:cNvSpPr txBox="1"/>
          <p:nvPr/>
        </p:nvSpPr>
        <p:spPr>
          <a:xfrm>
            <a:off x="6858000" y="2133600"/>
            <a:ext cx="1371600" cy="830997"/>
          </a:xfrm>
          <a:prstGeom prst="rect">
            <a:avLst/>
          </a:prstGeom>
          <a:solidFill>
            <a:schemeClr val="bg1"/>
          </a:solidFill>
          <a:ln w="57150">
            <a:solidFill>
              <a:srgbClr val="0000FF"/>
            </a:solidFill>
          </a:ln>
        </p:spPr>
        <p:txBody>
          <a:bodyPr wrap="square" rtlCol="0">
            <a:spAutoFit/>
          </a:bodyPr>
          <a:lstStyle/>
          <a:p>
            <a:r>
              <a:rPr lang="en-US" sz="2400" b="1" dirty="0" smtClean="0">
                <a:latin typeface="+mn-lt"/>
              </a:rPr>
              <a:t>Current Price</a:t>
            </a:r>
            <a:endParaRPr lang="en-US" sz="2400" b="1" dirty="0">
              <a:latin typeface="+mn-lt"/>
            </a:endParaRPr>
          </a:p>
        </p:txBody>
      </p:sp>
      <p:cxnSp>
        <p:nvCxnSpPr>
          <p:cNvPr id="47" name="Straight Arrow Connector 46"/>
          <p:cNvCxnSpPr>
            <a:stCxn id="42" idx="1"/>
          </p:cNvCxnSpPr>
          <p:nvPr/>
        </p:nvCxnSpPr>
        <p:spPr bwMode="auto">
          <a:xfrm flipH="1">
            <a:off x="5791200" y="2549099"/>
            <a:ext cx="1066800" cy="422701"/>
          </a:xfrm>
          <a:prstGeom prst="straightConnector1">
            <a:avLst/>
          </a:prstGeom>
          <a:noFill/>
          <a:ln w="57150" cap="flat" cmpd="sng" algn="ctr">
            <a:solidFill>
              <a:srgbClr val="0000FF"/>
            </a:solidFill>
            <a:prstDash val="solid"/>
            <a:round/>
            <a:headEnd type="none" w="med" len="med"/>
            <a:tailEnd type="arrow"/>
          </a:ln>
          <a:effectLst/>
        </p:spPr>
      </p:cxnSp>
      <p:sp>
        <p:nvSpPr>
          <p:cNvPr id="48" name="TextBox 47"/>
          <p:cNvSpPr txBox="1"/>
          <p:nvPr/>
        </p:nvSpPr>
        <p:spPr>
          <a:xfrm>
            <a:off x="914400" y="2057400"/>
            <a:ext cx="2209800" cy="830997"/>
          </a:xfrm>
          <a:prstGeom prst="rect">
            <a:avLst/>
          </a:prstGeom>
          <a:solidFill>
            <a:schemeClr val="bg1"/>
          </a:solidFill>
          <a:ln w="57150">
            <a:solidFill>
              <a:srgbClr val="00B050"/>
            </a:solidFill>
          </a:ln>
        </p:spPr>
        <p:txBody>
          <a:bodyPr wrap="square" rtlCol="0">
            <a:spAutoFit/>
          </a:bodyPr>
          <a:lstStyle/>
          <a:p>
            <a:r>
              <a:rPr lang="en-US" sz="2400" b="1" dirty="0" smtClean="0">
                <a:latin typeface="+mn-lt"/>
              </a:rPr>
              <a:t>Yearly Price Range</a:t>
            </a:r>
            <a:endParaRPr lang="en-US" sz="2400" b="1" dirty="0">
              <a:latin typeface="+mn-lt"/>
            </a:endParaRPr>
          </a:p>
        </p:txBody>
      </p:sp>
      <p:cxnSp>
        <p:nvCxnSpPr>
          <p:cNvPr id="50" name="Straight Arrow Connector 49"/>
          <p:cNvCxnSpPr/>
          <p:nvPr/>
        </p:nvCxnSpPr>
        <p:spPr bwMode="auto">
          <a:xfrm>
            <a:off x="1828800" y="2895600"/>
            <a:ext cx="838200" cy="914400"/>
          </a:xfrm>
          <a:prstGeom prst="straightConnector1">
            <a:avLst/>
          </a:prstGeom>
          <a:noFill/>
          <a:ln w="57150" cap="flat" cmpd="sng" algn="ctr">
            <a:solidFill>
              <a:srgbClr val="00B050"/>
            </a:solidFill>
            <a:prstDash val="solid"/>
            <a:round/>
            <a:headEnd type="none" w="med" len="med"/>
            <a:tailEnd type="arrow"/>
          </a:ln>
          <a:effectLst/>
        </p:spPr>
      </p:cxnSp>
      <p:sp>
        <p:nvSpPr>
          <p:cNvPr id="25" name="TextBox 24"/>
          <p:cNvSpPr txBox="1"/>
          <p:nvPr/>
        </p:nvSpPr>
        <p:spPr>
          <a:xfrm>
            <a:off x="3657600" y="1524000"/>
            <a:ext cx="1066800" cy="461665"/>
          </a:xfrm>
          <a:prstGeom prst="rect">
            <a:avLst/>
          </a:prstGeom>
          <a:solidFill>
            <a:schemeClr val="bg1"/>
          </a:solidFill>
          <a:ln w="57150">
            <a:solidFill>
              <a:srgbClr val="660066"/>
            </a:solidFill>
          </a:ln>
        </p:spPr>
        <p:txBody>
          <a:bodyPr wrap="square" rtlCol="0">
            <a:spAutoFit/>
          </a:bodyPr>
          <a:lstStyle/>
          <a:p>
            <a:r>
              <a:rPr lang="en-US" sz="2400" b="1" dirty="0" smtClean="0">
                <a:solidFill>
                  <a:schemeClr val="tx1"/>
                </a:solidFill>
                <a:latin typeface="Arial" pitchFamily="34" charset="0"/>
                <a:cs typeface="Arial" pitchFamily="34" charset="0"/>
              </a:rPr>
              <a:t>Sales</a:t>
            </a:r>
            <a:endParaRPr lang="en-US" sz="2400" b="1" dirty="0">
              <a:solidFill>
                <a:schemeClr val="tx1"/>
              </a:solidFill>
              <a:latin typeface="Arial" pitchFamily="34" charset="0"/>
              <a:cs typeface="Arial" pitchFamily="34" charset="0"/>
            </a:endParaRPr>
          </a:p>
        </p:txBody>
      </p:sp>
      <p:cxnSp>
        <p:nvCxnSpPr>
          <p:cNvPr id="29" name="Straight Arrow Connector 28"/>
          <p:cNvCxnSpPr>
            <a:stCxn id="25" idx="2"/>
          </p:cNvCxnSpPr>
          <p:nvPr/>
        </p:nvCxnSpPr>
        <p:spPr bwMode="auto">
          <a:xfrm flipH="1">
            <a:off x="3810000" y="1985665"/>
            <a:ext cx="381000" cy="757535"/>
          </a:xfrm>
          <a:prstGeom prst="straightConnector1">
            <a:avLst/>
          </a:prstGeom>
          <a:noFill/>
          <a:ln w="57150" cap="flat" cmpd="sng" algn="ctr">
            <a:solidFill>
              <a:srgbClr val="660066"/>
            </a:solidFill>
            <a:prstDash val="solid"/>
            <a:round/>
            <a:headEnd type="none" w="med" len="med"/>
            <a:tailEnd type="arrow"/>
          </a:ln>
          <a:effectLst/>
        </p:spPr>
      </p:cxnSp>
      <p:sp>
        <p:nvSpPr>
          <p:cNvPr id="30" name="TextBox 29"/>
          <p:cNvSpPr txBox="1"/>
          <p:nvPr/>
        </p:nvSpPr>
        <p:spPr>
          <a:xfrm>
            <a:off x="1676400" y="5867400"/>
            <a:ext cx="1905000" cy="830997"/>
          </a:xfrm>
          <a:prstGeom prst="rect">
            <a:avLst/>
          </a:prstGeom>
          <a:solidFill>
            <a:schemeClr val="bg1"/>
          </a:solidFill>
          <a:ln w="57150">
            <a:solidFill>
              <a:schemeClr val="tx1"/>
            </a:solidFill>
          </a:ln>
        </p:spPr>
        <p:txBody>
          <a:bodyPr wrap="square" rtlCol="0">
            <a:spAutoFit/>
          </a:bodyPr>
          <a:lstStyle/>
          <a:p>
            <a:r>
              <a:rPr lang="en-US" sz="2400" b="1" dirty="0" smtClean="0">
                <a:solidFill>
                  <a:schemeClr val="tx1"/>
                </a:solidFill>
                <a:latin typeface="Arial" pitchFamily="34" charset="0"/>
                <a:cs typeface="Arial" pitchFamily="34" charset="0"/>
              </a:rPr>
              <a:t>Earnings per Share</a:t>
            </a:r>
            <a:endParaRPr lang="en-US" sz="2400" b="1" dirty="0">
              <a:solidFill>
                <a:schemeClr val="tx1"/>
              </a:solidFill>
              <a:latin typeface="Arial" pitchFamily="34" charset="0"/>
              <a:cs typeface="Arial" pitchFamily="34" charset="0"/>
            </a:endParaRPr>
          </a:p>
        </p:txBody>
      </p:sp>
      <p:cxnSp>
        <p:nvCxnSpPr>
          <p:cNvPr id="33" name="Straight Arrow Connector 32"/>
          <p:cNvCxnSpPr>
            <a:stCxn id="30" idx="0"/>
          </p:cNvCxnSpPr>
          <p:nvPr/>
        </p:nvCxnSpPr>
        <p:spPr bwMode="auto">
          <a:xfrm flipV="1">
            <a:off x="2628900" y="5181600"/>
            <a:ext cx="38100" cy="685800"/>
          </a:xfrm>
          <a:prstGeom prst="straightConnector1">
            <a:avLst/>
          </a:prstGeom>
          <a:noFill/>
          <a:ln w="57150" cap="flat" cmpd="sng" algn="ctr">
            <a:solidFill>
              <a:schemeClr val="tx1"/>
            </a:solidFill>
            <a:prstDash val="solid"/>
            <a:round/>
            <a:headEnd type="none" w="med" len="med"/>
            <a:tailEnd type="arrow"/>
          </a:ln>
          <a:effectLst/>
        </p:spPr>
      </p:cxnSp>
      <p:sp>
        <p:nvSpPr>
          <p:cNvPr id="34" name="TextBox 33"/>
          <p:cNvSpPr txBox="1"/>
          <p:nvPr/>
        </p:nvSpPr>
        <p:spPr>
          <a:xfrm>
            <a:off x="6096000" y="4191000"/>
            <a:ext cx="2286000" cy="461665"/>
          </a:xfrm>
          <a:prstGeom prst="rect">
            <a:avLst/>
          </a:prstGeom>
          <a:solidFill>
            <a:schemeClr val="bg1"/>
          </a:solidFill>
          <a:ln w="57150">
            <a:solidFill>
              <a:schemeClr val="tx1"/>
            </a:solidFill>
          </a:ln>
        </p:spPr>
        <p:txBody>
          <a:bodyPr wrap="square" rtlCol="0">
            <a:spAutoFit/>
          </a:bodyPr>
          <a:lstStyle/>
          <a:p>
            <a:r>
              <a:rPr lang="en-US" sz="2400" b="1" dirty="0" smtClean="0">
                <a:solidFill>
                  <a:schemeClr val="tx1"/>
                </a:solidFill>
                <a:latin typeface="Arial" pitchFamily="34" charset="0"/>
                <a:cs typeface="Arial" pitchFamily="34" charset="0"/>
              </a:rPr>
              <a:t>Pre-Tax </a:t>
            </a:r>
            <a:r>
              <a:rPr lang="en-US" sz="2400" b="1" smtClean="0">
                <a:solidFill>
                  <a:schemeClr val="tx1"/>
                </a:solidFill>
                <a:latin typeface="Arial" pitchFamily="34" charset="0"/>
                <a:cs typeface="Arial" pitchFamily="34" charset="0"/>
              </a:rPr>
              <a:t>Profit </a:t>
            </a:r>
            <a:endParaRPr lang="en-US" sz="2400" b="1" dirty="0">
              <a:solidFill>
                <a:schemeClr val="tx1"/>
              </a:solidFill>
              <a:latin typeface="Arial" pitchFamily="34" charset="0"/>
              <a:cs typeface="Arial" pitchFamily="34" charset="0"/>
            </a:endParaRPr>
          </a:p>
        </p:txBody>
      </p:sp>
      <p:cxnSp>
        <p:nvCxnSpPr>
          <p:cNvPr id="38" name="Straight Arrow Connector 37"/>
          <p:cNvCxnSpPr>
            <a:stCxn id="34" idx="1"/>
          </p:cNvCxnSpPr>
          <p:nvPr/>
        </p:nvCxnSpPr>
        <p:spPr bwMode="auto">
          <a:xfrm flipH="1" flipV="1">
            <a:off x="5486400" y="3733800"/>
            <a:ext cx="609600" cy="688033"/>
          </a:xfrm>
          <a:prstGeom prst="straightConnector1">
            <a:avLst/>
          </a:prstGeom>
          <a:noFill/>
          <a:ln w="57150" cap="flat" cmpd="sng" algn="ctr">
            <a:solidFill>
              <a:schemeClr val="tx1"/>
            </a:solidFill>
            <a:prstDash val="solid"/>
            <a:round/>
            <a:headEnd type="none" w="med" len="med"/>
            <a:tailEnd type="arrow"/>
          </a:ln>
          <a:effectLst/>
        </p:spPr>
      </p:cxnSp>
      <p:cxnSp>
        <p:nvCxnSpPr>
          <p:cNvPr id="43" name="Straight Connector 42"/>
          <p:cNvCxnSpPr/>
          <p:nvPr/>
        </p:nvCxnSpPr>
        <p:spPr bwMode="auto">
          <a:xfrm>
            <a:off x="5486400" y="2971800"/>
            <a:ext cx="304800" cy="0"/>
          </a:xfrm>
          <a:prstGeom prst="line">
            <a:avLst/>
          </a:prstGeom>
          <a:noFill/>
          <a:ln w="57150" cap="flat" cmpd="sng" algn="ctr">
            <a:solidFill>
              <a:srgbClr val="FF0000"/>
            </a:solidFill>
            <a:prstDash val="solid"/>
            <a:round/>
            <a:headEnd type="none" w="med" len="med"/>
            <a:tailEnd type="none" w="med" len="med"/>
          </a:ln>
          <a:effectLst/>
        </p:spPr>
      </p:cxnSp>
      <p:sp>
        <p:nvSpPr>
          <p:cNvPr id="20" name="Footer Placeholder 3"/>
          <p:cNvSpPr>
            <a:spLocks noGrp="1"/>
          </p:cNvSpPr>
          <p:nvPr>
            <p:ph type="ftr" sz="quarter" idx="11"/>
          </p:nvPr>
        </p:nvSpPr>
        <p:spPr>
          <a:xfrm>
            <a:off x="228600" y="6557962"/>
            <a:ext cx="2438400" cy="300038"/>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2" grpId="0" animBg="1"/>
      <p:bldP spid="48" grpId="0" animBg="1"/>
      <p:bldP spid="25" grpId="0" animBg="1"/>
      <p:bldP spid="30" grpId="0" animBg="1"/>
      <p:bldP spid="34"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28600" y="381000"/>
            <a:ext cx="8686799" cy="6019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69605F2C-BA01-450B-BE5A-4BC1E3F6372C}" type="slidenum">
              <a:rPr lang="en-US" smtClean="0"/>
              <a:pPr>
                <a:defRPr/>
              </a:pPr>
              <a:t>23</a:t>
            </a:fld>
            <a:endParaRPr lang="en-US" dirty="0"/>
          </a:p>
        </p:txBody>
      </p:sp>
      <p:sp>
        <p:nvSpPr>
          <p:cNvPr id="4" name="TextBox 3"/>
          <p:cNvSpPr txBox="1"/>
          <p:nvPr/>
        </p:nvSpPr>
        <p:spPr>
          <a:xfrm>
            <a:off x="3429000" y="2209800"/>
            <a:ext cx="4343400" cy="830997"/>
          </a:xfrm>
          <a:prstGeom prst="rect">
            <a:avLst/>
          </a:prstGeom>
          <a:solidFill>
            <a:schemeClr val="bg1"/>
          </a:solidFill>
          <a:ln w="57150">
            <a:solidFill>
              <a:srgbClr val="FF0000"/>
            </a:solidFill>
          </a:ln>
        </p:spPr>
        <p:txBody>
          <a:bodyPr wrap="square" rtlCol="0">
            <a:spAutoFit/>
          </a:bodyPr>
          <a:lstStyle/>
          <a:p>
            <a:r>
              <a:rPr lang="en-US" sz="2400" b="1" dirty="0" smtClean="0">
                <a:latin typeface="+mn-lt"/>
              </a:rPr>
              <a:t>Do not exceed Value Line (VL) 3 – 5 year projections</a:t>
            </a:r>
            <a:endParaRPr lang="en-US" sz="2400" b="1" dirty="0">
              <a:latin typeface="+mn-lt"/>
            </a:endParaRPr>
          </a:p>
        </p:txBody>
      </p:sp>
      <p:cxnSp>
        <p:nvCxnSpPr>
          <p:cNvPr id="6" name="Straight Arrow Connector 5"/>
          <p:cNvCxnSpPr>
            <a:stCxn id="4" idx="0"/>
          </p:cNvCxnSpPr>
          <p:nvPr/>
        </p:nvCxnSpPr>
        <p:spPr bwMode="auto">
          <a:xfrm flipV="1">
            <a:off x="5600700" y="1066800"/>
            <a:ext cx="1409700" cy="1143000"/>
          </a:xfrm>
          <a:prstGeom prst="straightConnector1">
            <a:avLst/>
          </a:prstGeom>
          <a:noFill/>
          <a:ln w="57150" cap="flat" cmpd="sng" algn="ctr">
            <a:solidFill>
              <a:srgbClr val="FF0000"/>
            </a:solidFill>
            <a:prstDash val="solid"/>
            <a:round/>
            <a:headEnd type="none" w="med" len="med"/>
            <a:tailEnd type="arrow"/>
          </a:ln>
          <a:effectLst/>
        </p:spPr>
      </p:cxnSp>
      <p:cxnSp>
        <p:nvCxnSpPr>
          <p:cNvPr id="8" name="Straight Arrow Connector 7"/>
          <p:cNvCxnSpPr>
            <a:stCxn id="4" idx="2"/>
          </p:cNvCxnSpPr>
          <p:nvPr/>
        </p:nvCxnSpPr>
        <p:spPr bwMode="auto">
          <a:xfrm>
            <a:off x="5600700" y="3040797"/>
            <a:ext cx="1485900" cy="921603"/>
          </a:xfrm>
          <a:prstGeom prst="straightConnector1">
            <a:avLst/>
          </a:prstGeom>
          <a:noFill/>
          <a:ln w="57150" cap="flat" cmpd="sng" algn="ctr">
            <a:solidFill>
              <a:srgbClr val="FF0000"/>
            </a:solidFill>
            <a:prstDash val="solid"/>
            <a:round/>
            <a:headEnd type="none" w="med" len="med"/>
            <a:tailEnd type="arrow"/>
          </a:ln>
          <a:effectLst/>
        </p:spPr>
      </p:cxnSp>
      <p:sp>
        <p:nvSpPr>
          <p:cNvPr id="16" name="TextBox 15"/>
          <p:cNvSpPr txBox="1"/>
          <p:nvPr/>
        </p:nvSpPr>
        <p:spPr>
          <a:xfrm>
            <a:off x="7010400" y="1295400"/>
            <a:ext cx="1828800" cy="461665"/>
          </a:xfrm>
          <a:prstGeom prst="rect">
            <a:avLst/>
          </a:prstGeom>
          <a:solidFill>
            <a:schemeClr val="bg1"/>
          </a:solidFill>
          <a:ln w="57150">
            <a:solidFill>
              <a:srgbClr val="00B050"/>
            </a:solidFill>
          </a:ln>
        </p:spPr>
        <p:txBody>
          <a:bodyPr wrap="square" rtlCol="0">
            <a:spAutoFit/>
          </a:bodyPr>
          <a:lstStyle/>
          <a:p>
            <a:pPr algn="ctr"/>
            <a:r>
              <a:rPr lang="en-US" sz="2400" b="1" dirty="0" smtClean="0">
                <a:latin typeface="+mn-lt"/>
              </a:rPr>
              <a:t>VL $21,500</a:t>
            </a:r>
            <a:endParaRPr lang="en-US" sz="2400" b="1" dirty="0">
              <a:latin typeface="+mn-lt"/>
            </a:endParaRPr>
          </a:p>
        </p:txBody>
      </p:sp>
      <p:sp>
        <p:nvSpPr>
          <p:cNvPr id="17" name="TextBox 16"/>
          <p:cNvSpPr txBox="1"/>
          <p:nvPr/>
        </p:nvSpPr>
        <p:spPr>
          <a:xfrm>
            <a:off x="7239000" y="4495800"/>
            <a:ext cx="1447800" cy="461665"/>
          </a:xfrm>
          <a:prstGeom prst="rect">
            <a:avLst/>
          </a:prstGeom>
          <a:solidFill>
            <a:schemeClr val="bg1"/>
          </a:solidFill>
          <a:ln w="57150">
            <a:solidFill>
              <a:srgbClr val="00B050"/>
            </a:solidFill>
          </a:ln>
        </p:spPr>
        <p:txBody>
          <a:bodyPr wrap="square" rtlCol="0">
            <a:spAutoFit/>
          </a:bodyPr>
          <a:lstStyle/>
          <a:p>
            <a:pPr algn="ctr"/>
            <a:r>
              <a:rPr lang="en-US" sz="2400" b="1" dirty="0" smtClean="0">
                <a:latin typeface="+mn-lt"/>
              </a:rPr>
              <a:t>VL $5.25</a:t>
            </a:r>
            <a:endParaRPr lang="en-US" sz="2400" b="1" dirty="0">
              <a:latin typeface="+mn-lt"/>
            </a:endParaRPr>
          </a:p>
        </p:txBody>
      </p:sp>
      <p:sp>
        <p:nvSpPr>
          <p:cNvPr id="18" name="TextBox 17"/>
          <p:cNvSpPr txBox="1"/>
          <p:nvPr/>
        </p:nvSpPr>
        <p:spPr>
          <a:xfrm>
            <a:off x="3962400" y="3962400"/>
            <a:ext cx="2514600" cy="523220"/>
          </a:xfrm>
          <a:prstGeom prst="rect">
            <a:avLst/>
          </a:prstGeom>
          <a:solidFill>
            <a:schemeClr val="bg1"/>
          </a:solidFill>
          <a:ln w="57150">
            <a:solidFill>
              <a:srgbClr val="0000FF"/>
            </a:solidFill>
          </a:ln>
        </p:spPr>
        <p:txBody>
          <a:bodyPr wrap="square" rtlCol="0">
            <a:spAutoFit/>
          </a:bodyPr>
          <a:lstStyle/>
          <a:p>
            <a:r>
              <a:rPr lang="en-US" sz="2800" b="1" dirty="0" smtClean="0">
                <a:latin typeface="+mn-lt"/>
              </a:rPr>
              <a:t>Current Price</a:t>
            </a:r>
            <a:endParaRPr lang="en-US" sz="2800" b="1" dirty="0">
              <a:latin typeface="+mn-lt"/>
            </a:endParaRPr>
          </a:p>
        </p:txBody>
      </p:sp>
      <p:cxnSp>
        <p:nvCxnSpPr>
          <p:cNvPr id="20" name="Straight Arrow Connector 19"/>
          <p:cNvCxnSpPr>
            <a:stCxn id="18" idx="1"/>
          </p:cNvCxnSpPr>
          <p:nvPr/>
        </p:nvCxnSpPr>
        <p:spPr bwMode="auto">
          <a:xfrm flipH="1" flipV="1">
            <a:off x="3429000" y="3657600"/>
            <a:ext cx="533400" cy="566410"/>
          </a:xfrm>
          <a:prstGeom prst="straightConnector1">
            <a:avLst/>
          </a:prstGeom>
          <a:noFill/>
          <a:ln w="57150" cap="flat" cmpd="sng" algn="ctr">
            <a:solidFill>
              <a:srgbClr val="0000FF"/>
            </a:solidFill>
            <a:prstDash val="solid"/>
            <a:round/>
            <a:headEnd type="none" w="med" len="med"/>
            <a:tailEnd type="arrow"/>
          </a:ln>
          <a:effectLst/>
        </p:spPr>
      </p:cxnSp>
      <p:sp>
        <p:nvSpPr>
          <p:cNvPr id="22" name="TextBox 21"/>
          <p:cNvSpPr txBox="1"/>
          <p:nvPr/>
        </p:nvSpPr>
        <p:spPr>
          <a:xfrm>
            <a:off x="533400" y="3048000"/>
            <a:ext cx="1828800" cy="1200329"/>
          </a:xfrm>
          <a:prstGeom prst="rect">
            <a:avLst/>
          </a:prstGeom>
          <a:solidFill>
            <a:schemeClr val="bg1"/>
          </a:solidFill>
          <a:ln w="57150">
            <a:solidFill>
              <a:schemeClr val="tx1"/>
            </a:solidFill>
          </a:ln>
        </p:spPr>
        <p:txBody>
          <a:bodyPr wrap="square" rtlCol="0">
            <a:spAutoFit/>
          </a:bodyPr>
          <a:lstStyle/>
          <a:p>
            <a:r>
              <a:rPr lang="en-US" sz="2400" b="1" dirty="0" smtClean="0">
                <a:latin typeface="+mn-lt"/>
              </a:rPr>
              <a:t>Last Yearly Sales and EPS</a:t>
            </a:r>
            <a:endParaRPr lang="en-US" sz="2400" b="1" dirty="0">
              <a:latin typeface="+mn-lt"/>
            </a:endParaRPr>
          </a:p>
        </p:txBody>
      </p:sp>
      <p:cxnSp>
        <p:nvCxnSpPr>
          <p:cNvPr id="24" name="Straight Arrow Connector 23"/>
          <p:cNvCxnSpPr>
            <a:stCxn id="22" idx="0"/>
          </p:cNvCxnSpPr>
          <p:nvPr/>
        </p:nvCxnSpPr>
        <p:spPr bwMode="auto">
          <a:xfrm flipV="1">
            <a:off x="1447800" y="2362200"/>
            <a:ext cx="762000" cy="685800"/>
          </a:xfrm>
          <a:prstGeom prst="straightConnector1">
            <a:avLst/>
          </a:prstGeom>
          <a:noFill/>
          <a:ln w="57150" cap="flat" cmpd="sng" algn="ctr">
            <a:solidFill>
              <a:schemeClr val="tx1"/>
            </a:solidFill>
            <a:prstDash val="solid"/>
            <a:round/>
            <a:headEnd type="none" w="med" len="med"/>
            <a:tailEnd type="arrow"/>
          </a:ln>
          <a:effectLst/>
        </p:spPr>
      </p:cxnSp>
      <p:cxnSp>
        <p:nvCxnSpPr>
          <p:cNvPr id="28" name="Straight Arrow Connector 27"/>
          <p:cNvCxnSpPr>
            <a:stCxn id="22" idx="2"/>
          </p:cNvCxnSpPr>
          <p:nvPr/>
        </p:nvCxnSpPr>
        <p:spPr bwMode="auto">
          <a:xfrm>
            <a:off x="1447800" y="4248329"/>
            <a:ext cx="914400" cy="933271"/>
          </a:xfrm>
          <a:prstGeom prst="straightConnector1">
            <a:avLst/>
          </a:prstGeom>
          <a:noFill/>
          <a:ln w="57150" cap="flat" cmpd="sng" algn="ctr">
            <a:solidFill>
              <a:schemeClr val="tx1"/>
            </a:solidFill>
            <a:prstDash val="solid"/>
            <a:round/>
            <a:headEnd type="none" w="med" len="med"/>
            <a:tailEnd type="arrow"/>
          </a:ln>
          <a:effectLst/>
        </p:spPr>
      </p:cxnSp>
      <p:cxnSp>
        <p:nvCxnSpPr>
          <p:cNvPr id="31" name="Straight Connector 30"/>
          <p:cNvCxnSpPr/>
          <p:nvPr/>
        </p:nvCxnSpPr>
        <p:spPr bwMode="auto">
          <a:xfrm>
            <a:off x="3276600" y="3657600"/>
            <a:ext cx="304800" cy="0"/>
          </a:xfrm>
          <a:prstGeom prst="line">
            <a:avLst/>
          </a:prstGeom>
          <a:noFill/>
          <a:ln w="57150" cap="flat" cmpd="sng" algn="ctr">
            <a:solidFill>
              <a:srgbClr val="FF0000"/>
            </a:solidFill>
            <a:prstDash val="solid"/>
            <a:round/>
            <a:headEnd type="none" w="med" len="med"/>
            <a:tailEnd type="none" w="med" len="med"/>
          </a:ln>
          <a:effectLst/>
        </p:spPr>
      </p:cxnSp>
      <p:sp>
        <p:nvSpPr>
          <p:cNvPr id="19" name="TextBox 18"/>
          <p:cNvSpPr txBox="1"/>
          <p:nvPr/>
        </p:nvSpPr>
        <p:spPr>
          <a:xfrm>
            <a:off x="2057400" y="685800"/>
            <a:ext cx="4114800" cy="461665"/>
          </a:xfrm>
          <a:prstGeom prst="rect">
            <a:avLst/>
          </a:prstGeom>
          <a:solidFill>
            <a:schemeClr val="bg1"/>
          </a:solidFill>
          <a:ln w="57150">
            <a:solidFill>
              <a:srgbClr val="FF0000"/>
            </a:solidFill>
          </a:ln>
        </p:spPr>
        <p:txBody>
          <a:bodyPr wrap="square" rtlCol="0">
            <a:spAutoFit/>
          </a:bodyPr>
          <a:lstStyle/>
          <a:p>
            <a:r>
              <a:rPr lang="en-US" sz="2400" b="1" dirty="0" smtClean="0">
                <a:latin typeface="Arial" pitchFamily="34" charset="0"/>
                <a:cs typeface="Arial" pitchFamily="34" charset="0"/>
              </a:rPr>
              <a:t>Your projection out 5 years</a:t>
            </a:r>
            <a:endParaRPr lang="en-US" sz="2400" b="1" dirty="0">
              <a:latin typeface="Arial" pitchFamily="34" charset="0"/>
              <a:cs typeface="Arial" pitchFamily="34" charset="0"/>
            </a:endParaRPr>
          </a:p>
        </p:txBody>
      </p:sp>
      <p:cxnSp>
        <p:nvCxnSpPr>
          <p:cNvPr id="23" name="Straight Arrow Connector 22"/>
          <p:cNvCxnSpPr>
            <a:stCxn id="19" idx="2"/>
          </p:cNvCxnSpPr>
          <p:nvPr/>
        </p:nvCxnSpPr>
        <p:spPr bwMode="auto">
          <a:xfrm>
            <a:off x="4114800" y="1147465"/>
            <a:ext cx="685800" cy="605135"/>
          </a:xfrm>
          <a:prstGeom prst="straightConnector1">
            <a:avLst/>
          </a:prstGeom>
          <a:noFill/>
          <a:ln w="57150" cap="flat" cmpd="sng" algn="ctr">
            <a:solidFill>
              <a:srgbClr val="FF0000"/>
            </a:solidFill>
            <a:prstDash val="solid"/>
            <a:round/>
            <a:headEnd type="none" w="med" len="med"/>
            <a:tailEnd type="arrow"/>
          </a:ln>
          <a:effectLst/>
        </p:spPr>
      </p:cxnSp>
      <p:sp>
        <p:nvSpPr>
          <p:cNvPr id="25" name="TextBox 24"/>
          <p:cNvSpPr txBox="1"/>
          <p:nvPr/>
        </p:nvSpPr>
        <p:spPr>
          <a:xfrm>
            <a:off x="3429000" y="5715000"/>
            <a:ext cx="4114800" cy="461665"/>
          </a:xfrm>
          <a:prstGeom prst="rect">
            <a:avLst/>
          </a:prstGeom>
          <a:solidFill>
            <a:schemeClr val="bg1"/>
          </a:solidFill>
          <a:ln w="57150">
            <a:solidFill>
              <a:srgbClr val="FF0000"/>
            </a:solidFill>
          </a:ln>
        </p:spPr>
        <p:txBody>
          <a:bodyPr wrap="square" rtlCol="0">
            <a:spAutoFit/>
          </a:bodyPr>
          <a:lstStyle/>
          <a:p>
            <a:r>
              <a:rPr lang="en-US" sz="2400" b="1" dirty="0" smtClean="0">
                <a:latin typeface="Arial" pitchFamily="34" charset="0"/>
                <a:cs typeface="Arial" pitchFamily="34" charset="0"/>
              </a:rPr>
              <a:t>Your projection out 5 years</a:t>
            </a:r>
            <a:endParaRPr lang="en-US" sz="2400" b="1" dirty="0">
              <a:latin typeface="Arial" pitchFamily="34" charset="0"/>
              <a:cs typeface="Arial" pitchFamily="34" charset="0"/>
            </a:endParaRPr>
          </a:p>
        </p:txBody>
      </p:sp>
      <p:cxnSp>
        <p:nvCxnSpPr>
          <p:cNvPr id="27" name="Straight Arrow Connector 26"/>
          <p:cNvCxnSpPr>
            <a:stCxn id="25" idx="0"/>
          </p:cNvCxnSpPr>
          <p:nvPr/>
        </p:nvCxnSpPr>
        <p:spPr bwMode="auto">
          <a:xfrm flipV="1">
            <a:off x="5486400" y="4648200"/>
            <a:ext cx="304800" cy="1066800"/>
          </a:xfrm>
          <a:prstGeom prst="straightConnector1">
            <a:avLst/>
          </a:prstGeom>
          <a:noFill/>
          <a:ln w="57150" cap="flat" cmpd="sng" algn="ctr">
            <a:solidFill>
              <a:srgbClr val="FF0000"/>
            </a:solidFill>
            <a:prstDash val="solid"/>
            <a:round/>
            <a:headEnd type="none" w="med" len="med"/>
            <a:tailEnd type="arrow"/>
          </a:ln>
          <a:effectLst/>
        </p:spPr>
      </p:cxnSp>
      <p:sp>
        <p:nvSpPr>
          <p:cNvPr id="21" name="Footer Placeholder 3"/>
          <p:cNvSpPr>
            <a:spLocks noGrp="1"/>
          </p:cNvSpPr>
          <p:nvPr>
            <p:ph type="ftr" sz="quarter" idx="11"/>
          </p:nvPr>
        </p:nvSpPr>
        <p:spPr>
          <a:xfrm>
            <a:off x="304800" y="6400800"/>
            <a:ext cx="2438400" cy="300038"/>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17" grpId="0" animBg="1"/>
      <p:bldP spid="22" grpId="0" animBg="1"/>
      <p:bldP spid="19" grpId="0" animBg="1"/>
      <p:bldP spid="25"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a:stretch>
            <a:fillRect/>
          </a:stretch>
        </p:blipFill>
        <p:spPr bwMode="auto">
          <a:xfrm>
            <a:off x="762000" y="1219200"/>
            <a:ext cx="7467599" cy="34290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69605F2C-BA01-450B-BE5A-4BC1E3F6372C}" type="slidenum">
              <a:rPr lang="en-US" smtClean="0"/>
              <a:pPr>
                <a:defRPr/>
              </a:pPr>
              <a:t>24</a:t>
            </a:fld>
            <a:endParaRPr lang="en-US" dirty="0"/>
          </a:p>
        </p:txBody>
      </p:sp>
      <p:sp>
        <p:nvSpPr>
          <p:cNvPr id="5" name="TextBox 4"/>
          <p:cNvSpPr txBox="1"/>
          <p:nvPr/>
        </p:nvSpPr>
        <p:spPr>
          <a:xfrm>
            <a:off x="533400" y="457200"/>
            <a:ext cx="8153400" cy="523220"/>
          </a:xfrm>
          <a:prstGeom prst="rect">
            <a:avLst/>
          </a:prstGeom>
          <a:noFill/>
        </p:spPr>
        <p:txBody>
          <a:bodyPr wrap="square" rtlCol="0">
            <a:spAutoFit/>
          </a:bodyPr>
          <a:lstStyle/>
          <a:p>
            <a:pPr algn="ctr"/>
            <a:r>
              <a:rPr lang="en-US" sz="2800" b="1" dirty="0" smtClean="0">
                <a:latin typeface="+mn-lt"/>
              </a:rPr>
              <a:t>Latest Quarterly Sales and Earnings per Share</a:t>
            </a:r>
            <a:endParaRPr lang="en-US" sz="2800" b="1" dirty="0">
              <a:latin typeface="+mn-lt"/>
            </a:endParaRPr>
          </a:p>
        </p:txBody>
      </p:sp>
      <p:sp>
        <p:nvSpPr>
          <p:cNvPr id="6" name="Left Brace 5"/>
          <p:cNvSpPr/>
          <p:nvPr/>
        </p:nvSpPr>
        <p:spPr bwMode="auto">
          <a:xfrm>
            <a:off x="4191000" y="2362200"/>
            <a:ext cx="685800" cy="914400"/>
          </a:xfrm>
          <a:prstGeom prst="leftBrace">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7" name="Left Brace 6"/>
          <p:cNvSpPr/>
          <p:nvPr/>
        </p:nvSpPr>
        <p:spPr bwMode="auto">
          <a:xfrm>
            <a:off x="6858000" y="2362200"/>
            <a:ext cx="685800" cy="914400"/>
          </a:xfrm>
          <a:prstGeom prst="leftBrace">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8" name="Rectangle 7"/>
          <p:cNvSpPr/>
          <p:nvPr/>
        </p:nvSpPr>
        <p:spPr bwMode="auto">
          <a:xfrm>
            <a:off x="838200" y="3810000"/>
            <a:ext cx="7315200" cy="8382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9" name="TextBox 8"/>
          <p:cNvSpPr txBox="1"/>
          <p:nvPr/>
        </p:nvSpPr>
        <p:spPr>
          <a:xfrm>
            <a:off x="228600" y="4724400"/>
            <a:ext cx="8915400" cy="1446550"/>
          </a:xfrm>
          <a:prstGeom prst="rect">
            <a:avLst/>
          </a:prstGeom>
          <a:noFill/>
        </p:spPr>
        <p:txBody>
          <a:bodyPr wrap="square" rtlCol="0">
            <a:spAutoFit/>
          </a:bodyPr>
          <a:lstStyle/>
          <a:p>
            <a:pPr>
              <a:buClr>
                <a:schemeClr val="tx1"/>
              </a:buClr>
              <a:buSzPct val="65000"/>
              <a:buFont typeface="Wingdings" pitchFamily="2" charset="2"/>
              <a:buChar char="§"/>
            </a:pPr>
            <a:r>
              <a:rPr lang="en-US" sz="2800" b="1" dirty="0" smtClean="0">
                <a:latin typeface="+mn-lt"/>
              </a:rPr>
              <a:t> </a:t>
            </a:r>
            <a:r>
              <a:rPr lang="en-US" sz="2000" b="1" dirty="0" smtClean="0">
                <a:solidFill>
                  <a:schemeClr val="tx1"/>
                </a:solidFill>
                <a:latin typeface="+mn-lt"/>
              </a:rPr>
              <a:t>Small Rev Comp: Sales ≤ $1B/Year; Expected Growth: 12%+</a:t>
            </a:r>
          </a:p>
          <a:p>
            <a:pPr>
              <a:buFont typeface="Wingdings" pitchFamily="2" charset="2"/>
              <a:buChar char="§"/>
            </a:pPr>
            <a:r>
              <a:rPr lang="en-US" sz="2000" b="1" dirty="0" smtClean="0">
                <a:solidFill>
                  <a:schemeClr val="tx1"/>
                </a:solidFill>
                <a:latin typeface="+mn-lt"/>
              </a:rPr>
              <a:t> Medium Rev Comp: Sales $1B - ≤ $10B/Year; Expected Growth: 7-12%</a:t>
            </a:r>
          </a:p>
          <a:p>
            <a:pPr>
              <a:buFont typeface="Wingdings" pitchFamily="2" charset="2"/>
              <a:buChar char="§"/>
            </a:pPr>
            <a:r>
              <a:rPr lang="en-US" sz="2000" b="1" dirty="0" smtClean="0">
                <a:solidFill>
                  <a:schemeClr val="tx1"/>
                </a:solidFill>
                <a:latin typeface="+mn-lt"/>
              </a:rPr>
              <a:t> Large Rev Comp: Sales &gt; $10B/Year; Expected Growth: 5-7%</a:t>
            </a:r>
          </a:p>
          <a:p>
            <a:pPr>
              <a:buFont typeface="Wingdings" pitchFamily="2" charset="2"/>
              <a:buChar char="§"/>
            </a:pPr>
            <a:r>
              <a:rPr lang="en-US" sz="2000" b="1" dirty="0" smtClean="0">
                <a:solidFill>
                  <a:schemeClr val="tx1"/>
                </a:solidFill>
                <a:latin typeface="+mn-lt"/>
              </a:rPr>
              <a:t> Ultra-Slow Mega Rev Comp: Sales &gt; $50B/Year : Expected Growth &lt;5%</a:t>
            </a:r>
            <a:endParaRPr lang="en-US" sz="2000" b="1" dirty="0">
              <a:solidFill>
                <a:schemeClr val="tx1"/>
              </a:solidFill>
              <a:latin typeface="+mn-lt"/>
            </a:endParaRPr>
          </a:p>
        </p:txBody>
      </p:sp>
      <p:sp>
        <p:nvSpPr>
          <p:cNvPr id="10" name="Footer Placeholder 3"/>
          <p:cNvSpPr>
            <a:spLocks noGrp="1"/>
          </p:cNvSpPr>
          <p:nvPr>
            <p:ph type="ftr" sz="quarter" idx="11"/>
          </p:nvPr>
        </p:nvSpPr>
        <p:spPr>
          <a:xfrm>
            <a:off x="304800" y="6243638"/>
            <a:ext cx="28956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sz="3600" b="1" dirty="0" smtClean="0">
                <a:latin typeface="+mn-lt"/>
              </a:rPr>
              <a:t>How to Calculate Percentage Change</a:t>
            </a:r>
            <a:endParaRPr lang="en-US" sz="3600" b="1" dirty="0">
              <a:latin typeface="+mn-lt"/>
            </a:endParaRPr>
          </a:p>
        </p:txBody>
      </p:sp>
      <p:sp>
        <p:nvSpPr>
          <p:cNvPr id="6" name="Content Placeholder 5"/>
          <p:cNvSpPr>
            <a:spLocks noGrp="1"/>
          </p:cNvSpPr>
          <p:nvPr>
            <p:ph idx="1"/>
          </p:nvPr>
        </p:nvSpPr>
        <p:spPr>
          <a:xfrm>
            <a:off x="1182688" y="2285999"/>
            <a:ext cx="7772400" cy="3846513"/>
          </a:xfrm>
        </p:spPr>
        <p:txBody>
          <a:bodyPr/>
          <a:lstStyle/>
          <a:p>
            <a:r>
              <a:rPr lang="en-US" b="1" dirty="0" smtClean="0"/>
              <a:t>Subtract year-ago quarter sales from latest quarter sales</a:t>
            </a:r>
          </a:p>
          <a:p>
            <a:endParaRPr lang="en-US" sz="800" b="1" dirty="0" smtClean="0"/>
          </a:p>
          <a:p>
            <a:r>
              <a:rPr lang="en-US" b="1" dirty="0" smtClean="0"/>
              <a:t>Divide above result by year-ago sales</a:t>
            </a:r>
          </a:p>
          <a:p>
            <a:endParaRPr lang="en-US" sz="800" b="1" dirty="0" smtClean="0"/>
          </a:p>
          <a:p>
            <a:r>
              <a:rPr lang="en-US" b="1" dirty="0" smtClean="0"/>
              <a:t>Multiply by 100 for percentage</a:t>
            </a:r>
            <a:endParaRPr lang="en-US" b="1" dirty="0"/>
          </a:p>
        </p:txBody>
      </p:sp>
      <p:sp>
        <p:nvSpPr>
          <p:cNvPr id="2" name="Slide Number Placeholder 1"/>
          <p:cNvSpPr>
            <a:spLocks noGrp="1"/>
          </p:cNvSpPr>
          <p:nvPr>
            <p:ph type="sldNum" sz="quarter" idx="12"/>
          </p:nvPr>
        </p:nvSpPr>
        <p:spPr/>
        <p:txBody>
          <a:bodyPr/>
          <a:lstStyle/>
          <a:p>
            <a:pPr>
              <a:defRPr/>
            </a:pPr>
            <a:fld id="{69605F2C-BA01-450B-BE5A-4BC1E3F6372C}" type="slidenum">
              <a:rPr lang="en-US" smtClean="0"/>
              <a:pPr>
                <a:defRPr/>
              </a:pPr>
              <a:t>25</a:t>
            </a:fld>
            <a:endParaRPr lang="en-US" dirty="0"/>
          </a:p>
        </p:txBody>
      </p:sp>
      <p:sp>
        <p:nvSpPr>
          <p:cNvPr id="7" name="Footer Placeholder 3"/>
          <p:cNvSpPr>
            <a:spLocks noGrp="1"/>
          </p:cNvSpPr>
          <p:nvPr>
            <p:ph type="ftr" sz="quarter" idx="11"/>
          </p:nvPr>
        </p:nvSpPr>
        <p:spPr>
          <a:xfrm>
            <a:off x="533400" y="6243638"/>
            <a:ext cx="26670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228600" y="4724400"/>
            <a:ext cx="8763000" cy="16764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69605F2C-BA01-450B-BE5A-4BC1E3F6372C}" type="slidenum">
              <a:rPr lang="en-US" smtClean="0"/>
              <a:pPr>
                <a:defRPr/>
              </a:pPr>
              <a:t>26</a:t>
            </a:fld>
            <a:endParaRPr lang="en-US" dirty="0"/>
          </a:p>
        </p:txBody>
      </p:sp>
      <p:sp>
        <p:nvSpPr>
          <p:cNvPr id="6" name="Rectangle 5"/>
          <p:cNvSpPr/>
          <p:nvPr/>
        </p:nvSpPr>
        <p:spPr bwMode="auto">
          <a:xfrm>
            <a:off x="228600" y="4953000"/>
            <a:ext cx="3733800" cy="4572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7" name="Rectangle 6"/>
          <p:cNvSpPr/>
          <p:nvPr/>
        </p:nvSpPr>
        <p:spPr bwMode="auto">
          <a:xfrm>
            <a:off x="4648200" y="4953000"/>
            <a:ext cx="4343400" cy="4572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8" name="TextBox 7"/>
          <p:cNvSpPr txBox="1"/>
          <p:nvPr/>
        </p:nvSpPr>
        <p:spPr>
          <a:xfrm>
            <a:off x="152400" y="3810000"/>
            <a:ext cx="4419600" cy="830997"/>
          </a:xfrm>
          <a:prstGeom prst="rect">
            <a:avLst/>
          </a:prstGeom>
          <a:noFill/>
        </p:spPr>
        <p:txBody>
          <a:bodyPr wrap="square" rtlCol="0">
            <a:spAutoFit/>
          </a:bodyPr>
          <a:lstStyle/>
          <a:p>
            <a:r>
              <a:rPr lang="en-US" sz="2400" b="1" dirty="0" smtClean="0">
                <a:latin typeface="+mn-lt"/>
              </a:rPr>
              <a:t>10-year Historical Sales and Earnings Growth</a:t>
            </a:r>
            <a:endParaRPr lang="en-US" sz="2400" b="1" dirty="0">
              <a:latin typeface="+mn-lt"/>
            </a:endParaRPr>
          </a:p>
        </p:txBody>
      </p:sp>
      <p:pic>
        <p:nvPicPr>
          <p:cNvPr id="2050" name="Picture 2"/>
          <p:cNvPicPr>
            <a:picLocks noChangeAspect="1" noChangeArrowheads="1"/>
          </p:cNvPicPr>
          <p:nvPr/>
        </p:nvPicPr>
        <p:blipFill>
          <a:blip r:embed="rId3" cstate="print"/>
          <a:srcRect/>
          <a:stretch>
            <a:fillRect/>
          </a:stretch>
        </p:blipFill>
        <p:spPr bwMode="auto">
          <a:xfrm>
            <a:off x="304800" y="838200"/>
            <a:ext cx="5410200" cy="2819400"/>
          </a:xfrm>
          <a:prstGeom prst="rect">
            <a:avLst/>
          </a:prstGeom>
          <a:noFill/>
          <a:ln w="9525">
            <a:noFill/>
            <a:miter lim="800000"/>
            <a:headEnd/>
            <a:tailEnd/>
          </a:ln>
        </p:spPr>
      </p:pic>
      <p:sp>
        <p:nvSpPr>
          <p:cNvPr id="9" name="Footer Placeholder 3"/>
          <p:cNvSpPr>
            <a:spLocks noGrp="1"/>
          </p:cNvSpPr>
          <p:nvPr>
            <p:ph type="ftr" sz="quarter" idx="11"/>
          </p:nvPr>
        </p:nvSpPr>
        <p:spPr>
          <a:xfrm>
            <a:off x="228600" y="6477000"/>
            <a:ext cx="2438400" cy="223838"/>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
        <p:nvSpPr>
          <p:cNvPr id="12" name="Rectangle 11"/>
          <p:cNvSpPr/>
          <p:nvPr/>
        </p:nvSpPr>
        <p:spPr>
          <a:xfrm>
            <a:off x="304800" y="228600"/>
            <a:ext cx="8305800" cy="461665"/>
          </a:xfrm>
          <a:prstGeom prst="rect">
            <a:avLst/>
          </a:prstGeom>
        </p:spPr>
        <p:txBody>
          <a:bodyPr wrap="square">
            <a:spAutoFit/>
          </a:bodyPr>
          <a:lstStyle/>
          <a:p>
            <a:pPr algn="ctr"/>
            <a:r>
              <a:rPr lang="en-US" sz="2400" b="1" dirty="0" smtClean="0">
                <a:solidFill>
                  <a:srgbClr val="0070C0"/>
                </a:solidFill>
                <a:latin typeface="+mn-lt"/>
              </a:rPr>
              <a:t>Latest Quarterly Sales and Earnings per Share</a:t>
            </a:r>
            <a:endParaRPr lang="en-US" sz="2400" b="1" dirty="0">
              <a:solidFill>
                <a:srgbClr val="0070C0"/>
              </a:solidFill>
              <a:latin typeface="+mn-lt"/>
            </a:endParaRPr>
          </a:p>
        </p:txBody>
      </p:sp>
      <p:cxnSp>
        <p:nvCxnSpPr>
          <p:cNvPr id="11" name="Straight Arrow Connector 10"/>
          <p:cNvCxnSpPr>
            <a:stCxn id="6" idx="0"/>
          </p:cNvCxnSpPr>
          <p:nvPr/>
        </p:nvCxnSpPr>
        <p:spPr bwMode="auto">
          <a:xfrm flipV="1">
            <a:off x="2095500" y="3352800"/>
            <a:ext cx="1257300" cy="1600200"/>
          </a:xfrm>
          <a:prstGeom prst="straightConnector1">
            <a:avLst/>
          </a:prstGeom>
          <a:noFill/>
          <a:ln w="57150" cap="flat" cmpd="sng" algn="ctr">
            <a:solidFill>
              <a:srgbClr val="FF0000"/>
            </a:solidFill>
            <a:prstDash val="solid"/>
            <a:round/>
            <a:headEnd type="none" w="med" len="med"/>
            <a:tailEnd type="arrow"/>
          </a:ln>
          <a:effectLst/>
        </p:spPr>
      </p:cxnSp>
      <p:cxnSp>
        <p:nvCxnSpPr>
          <p:cNvPr id="14" name="Straight Arrow Connector 13"/>
          <p:cNvCxnSpPr>
            <a:stCxn id="7" idx="0"/>
          </p:cNvCxnSpPr>
          <p:nvPr/>
        </p:nvCxnSpPr>
        <p:spPr bwMode="auto">
          <a:xfrm flipH="1" flipV="1">
            <a:off x="5410200" y="3352800"/>
            <a:ext cx="1409700" cy="1600200"/>
          </a:xfrm>
          <a:prstGeom prst="straightConnector1">
            <a:avLst/>
          </a:prstGeom>
          <a:noFill/>
          <a:ln w="57150" cap="flat" cmpd="sng" algn="ctr">
            <a:solidFill>
              <a:srgbClr val="FF0000"/>
            </a:solidFill>
            <a:prstDash val="solid"/>
            <a:round/>
            <a:headEnd type="none" w="med" len="med"/>
            <a:tailEnd type="arrow"/>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a:blip r:embed="rId3" cstate="print"/>
          <a:srcRect/>
          <a:stretch>
            <a:fillRect/>
          </a:stretch>
        </p:blipFill>
        <p:spPr bwMode="auto">
          <a:xfrm>
            <a:off x="152400" y="4876800"/>
            <a:ext cx="8839200" cy="1524000"/>
          </a:xfrm>
          <a:prstGeom prst="rect">
            <a:avLst/>
          </a:prstGeom>
          <a:noFill/>
          <a:ln w="9525">
            <a:noFill/>
            <a:miter lim="800000"/>
            <a:headEnd/>
            <a:tailEnd/>
          </a:ln>
        </p:spPr>
      </p:pic>
      <p:pic>
        <p:nvPicPr>
          <p:cNvPr id="18" name="Picture 2"/>
          <p:cNvPicPr>
            <a:picLocks noChangeAspect="1" noChangeArrowheads="1"/>
          </p:cNvPicPr>
          <p:nvPr/>
        </p:nvPicPr>
        <p:blipFill>
          <a:blip r:embed="rId4" cstate="print"/>
          <a:srcRect/>
          <a:stretch>
            <a:fillRect/>
          </a:stretch>
        </p:blipFill>
        <p:spPr bwMode="auto">
          <a:xfrm>
            <a:off x="228600" y="381000"/>
            <a:ext cx="5562600" cy="32766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69605F2C-BA01-450B-BE5A-4BC1E3F6372C}" type="slidenum">
              <a:rPr lang="en-US" smtClean="0"/>
              <a:pPr>
                <a:defRPr/>
              </a:pPr>
              <a:t>27</a:t>
            </a:fld>
            <a:endParaRPr lang="en-US" dirty="0"/>
          </a:p>
        </p:txBody>
      </p:sp>
      <p:sp>
        <p:nvSpPr>
          <p:cNvPr id="6" name="Rectangle 5"/>
          <p:cNvSpPr/>
          <p:nvPr/>
        </p:nvSpPr>
        <p:spPr bwMode="auto">
          <a:xfrm>
            <a:off x="152400" y="5715000"/>
            <a:ext cx="3810000" cy="4572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7" name="Rectangle 6"/>
          <p:cNvSpPr/>
          <p:nvPr/>
        </p:nvSpPr>
        <p:spPr bwMode="auto">
          <a:xfrm>
            <a:off x="4572000" y="5715000"/>
            <a:ext cx="4419600" cy="4572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8" name="TextBox 7"/>
          <p:cNvSpPr txBox="1"/>
          <p:nvPr/>
        </p:nvSpPr>
        <p:spPr>
          <a:xfrm>
            <a:off x="152400" y="3810000"/>
            <a:ext cx="4419600" cy="830997"/>
          </a:xfrm>
          <a:prstGeom prst="rect">
            <a:avLst/>
          </a:prstGeom>
          <a:noFill/>
        </p:spPr>
        <p:txBody>
          <a:bodyPr wrap="square" rtlCol="0">
            <a:spAutoFit/>
          </a:bodyPr>
          <a:lstStyle/>
          <a:p>
            <a:r>
              <a:rPr lang="en-US" sz="2400" b="1" dirty="0" smtClean="0">
                <a:latin typeface="+mn-lt"/>
              </a:rPr>
              <a:t>Estimated 5-year Future Sales and Earnings Growth </a:t>
            </a:r>
            <a:endParaRPr lang="en-US" sz="2400" b="1" dirty="0">
              <a:latin typeface="+mn-lt"/>
            </a:endParaRPr>
          </a:p>
        </p:txBody>
      </p:sp>
      <p:cxnSp>
        <p:nvCxnSpPr>
          <p:cNvPr id="10" name="Straight Arrow Connector 9"/>
          <p:cNvCxnSpPr/>
          <p:nvPr/>
        </p:nvCxnSpPr>
        <p:spPr bwMode="auto">
          <a:xfrm flipV="1">
            <a:off x="3505200" y="3352800"/>
            <a:ext cx="0" cy="2286000"/>
          </a:xfrm>
          <a:prstGeom prst="straightConnector1">
            <a:avLst/>
          </a:prstGeom>
          <a:noFill/>
          <a:ln w="57150" cap="flat" cmpd="sng" algn="ctr">
            <a:solidFill>
              <a:srgbClr val="FF0000"/>
            </a:solidFill>
            <a:prstDash val="solid"/>
            <a:round/>
            <a:headEnd type="none" w="med" len="med"/>
            <a:tailEnd type="arrow"/>
          </a:ln>
          <a:effectLst/>
        </p:spPr>
      </p:cxnSp>
      <p:cxnSp>
        <p:nvCxnSpPr>
          <p:cNvPr id="14" name="Straight Arrow Connector 13"/>
          <p:cNvCxnSpPr/>
          <p:nvPr/>
        </p:nvCxnSpPr>
        <p:spPr bwMode="auto">
          <a:xfrm flipH="1" flipV="1">
            <a:off x="5334000" y="3352800"/>
            <a:ext cx="3124200" cy="2438400"/>
          </a:xfrm>
          <a:prstGeom prst="straightConnector1">
            <a:avLst/>
          </a:prstGeom>
          <a:noFill/>
          <a:ln w="57150" cap="flat" cmpd="sng" algn="ctr">
            <a:solidFill>
              <a:srgbClr val="0000FF"/>
            </a:solidFill>
            <a:prstDash val="solid"/>
            <a:round/>
            <a:headEnd type="none" w="med" len="med"/>
            <a:tailEnd type="arrow"/>
          </a:ln>
          <a:effectLst/>
        </p:spPr>
      </p:cxnSp>
      <p:sp>
        <p:nvSpPr>
          <p:cNvPr id="17" name="TextBox 16"/>
          <p:cNvSpPr txBox="1"/>
          <p:nvPr/>
        </p:nvSpPr>
        <p:spPr>
          <a:xfrm>
            <a:off x="4876800" y="3733800"/>
            <a:ext cx="3962400" cy="1107996"/>
          </a:xfrm>
          <a:prstGeom prst="rect">
            <a:avLst/>
          </a:prstGeom>
          <a:noFill/>
        </p:spPr>
        <p:txBody>
          <a:bodyPr wrap="square" rtlCol="0">
            <a:spAutoFit/>
          </a:bodyPr>
          <a:lstStyle/>
          <a:p>
            <a:r>
              <a:rPr lang="en-US" sz="2200" b="1" dirty="0" smtClean="0">
                <a:latin typeface="+mn-lt"/>
              </a:rPr>
              <a:t>Check Quarterly Growth Chart before setting sales and EPS projections</a:t>
            </a:r>
            <a:endParaRPr lang="en-US" sz="2200" b="1" dirty="0">
              <a:latin typeface="+mn-lt"/>
            </a:endParaRPr>
          </a:p>
        </p:txBody>
      </p:sp>
      <p:sp>
        <p:nvSpPr>
          <p:cNvPr id="15" name="TextBox 14"/>
          <p:cNvSpPr txBox="1"/>
          <p:nvPr/>
        </p:nvSpPr>
        <p:spPr>
          <a:xfrm>
            <a:off x="304800" y="1295400"/>
            <a:ext cx="8534400" cy="1569660"/>
          </a:xfrm>
          <a:prstGeom prst="rect">
            <a:avLst/>
          </a:prstGeom>
          <a:solidFill>
            <a:schemeClr val="bg1"/>
          </a:solidFill>
          <a:ln w="76200">
            <a:solidFill>
              <a:srgbClr val="FF0000"/>
            </a:solidFill>
          </a:ln>
        </p:spPr>
        <p:txBody>
          <a:bodyPr wrap="square" rtlCol="0">
            <a:spAutoFit/>
          </a:bodyPr>
          <a:lstStyle/>
          <a:p>
            <a:r>
              <a:rPr lang="en-US" sz="2400" b="1" dirty="0" smtClean="0">
                <a:solidFill>
                  <a:schemeClr val="tx1"/>
                </a:solidFill>
                <a:latin typeface="+mn-lt"/>
              </a:rPr>
              <a:t>Note: Check your projections for sales and EPS to confirm they are not higher than Value Line’s (VL) 3 – 5 year projections.  VL’s sales projection was 12.5%, and the EPS projection was 12.5%</a:t>
            </a:r>
            <a:endParaRPr lang="en-US" sz="2400" b="1" dirty="0">
              <a:solidFill>
                <a:schemeClr val="tx1"/>
              </a:solidFill>
              <a:latin typeface="+mn-lt"/>
            </a:endParaRPr>
          </a:p>
        </p:txBody>
      </p:sp>
      <p:sp>
        <p:nvSpPr>
          <p:cNvPr id="20" name="TextBox 19"/>
          <p:cNvSpPr txBox="1"/>
          <p:nvPr/>
        </p:nvSpPr>
        <p:spPr>
          <a:xfrm>
            <a:off x="152400" y="5181600"/>
            <a:ext cx="8839200" cy="461665"/>
          </a:xfrm>
          <a:prstGeom prst="rect">
            <a:avLst/>
          </a:prstGeom>
          <a:solidFill>
            <a:schemeClr val="bg1"/>
          </a:solidFill>
          <a:ln w="76200">
            <a:solidFill>
              <a:schemeClr val="tx2">
                <a:lumMod val="60000"/>
                <a:lumOff val="40000"/>
              </a:schemeClr>
            </a:solidFill>
          </a:ln>
        </p:spPr>
        <p:txBody>
          <a:bodyPr wrap="square" rtlCol="0">
            <a:spAutoFit/>
          </a:bodyPr>
          <a:lstStyle/>
          <a:p>
            <a:r>
              <a:rPr lang="en-US" sz="2400" b="1" dirty="0" smtClean="0">
                <a:solidFill>
                  <a:schemeClr val="tx1"/>
                </a:solidFill>
                <a:latin typeface="+mn-lt"/>
              </a:rPr>
              <a:t>Rule of Thumb: forecast sales and earnings growth ≤ 15%</a:t>
            </a:r>
            <a:endParaRPr lang="en-US" sz="2400" b="1" dirty="0">
              <a:solidFill>
                <a:schemeClr val="tx1"/>
              </a:solidFill>
              <a:latin typeface="+mn-lt"/>
            </a:endParaRPr>
          </a:p>
        </p:txBody>
      </p:sp>
      <p:sp>
        <p:nvSpPr>
          <p:cNvPr id="13" name="Footer Placeholder 3"/>
          <p:cNvSpPr>
            <a:spLocks noGrp="1"/>
          </p:cNvSpPr>
          <p:nvPr>
            <p:ph type="ftr" sz="quarter" idx="11"/>
          </p:nvPr>
        </p:nvSpPr>
        <p:spPr>
          <a:xfrm>
            <a:off x="304800" y="6400800"/>
            <a:ext cx="2438400" cy="3048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7" grpId="0"/>
      <p:bldP spid="15" grpId="0" animBg="1"/>
      <p:bldP spid="20"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0722" name="Slide Number Placeholder 5"/>
          <p:cNvSpPr>
            <a:spLocks noGrp="1"/>
          </p:cNvSpPr>
          <p:nvPr>
            <p:ph type="sldNum" sz="quarter" idx="12"/>
          </p:nvPr>
        </p:nvSpPr>
        <p:spPr>
          <a:noFill/>
        </p:spPr>
        <p:txBody>
          <a:bodyPr/>
          <a:lstStyle/>
          <a:p>
            <a:fld id="{EAF77326-99C4-4565-A43B-EA8429028F7F}" type="slidenum">
              <a:rPr lang="en-US" smtClean="0"/>
              <a:pPr/>
              <a:t>28</a:t>
            </a:fld>
            <a:endParaRPr lang="en-US" dirty="0" smtClean="0"/>
          </a:p>
        </p:txBody>
      </p:sp>
      <p:sp>
        <p:nvSpPr>
          <p:cNvPr id="633859" name="Rectangle 3"/>
          <p:cNvSpPr>
            <a:spLocks noGrp="1" noChangeArrowheads="1"/>
          </p:cNvSpPr>
          <p:nvPr>
            <p:ph type="body" idx="4294967295"/>
          </p:nvPr>
        </p:nvSpPr>
        <p:spPr>
          <a:xfrm>
            <a:off x="1371600" y="2362200"/>
            <a:ext cx="7772400" cy="3429000"/>
          </a:xfrm>
        </p:spPr>
        <p:txBody>
          <a:bodyPr/>
          <a:lstStyle/>
          <a:p>
            <a:pPr marL="0" indent="0">
              <a:buSzPct val="120000"/>
              <a:buNone/>
            </a:pPr>
            <a:endParaRPr lang="en-US" b="1" dirty="0" smtClean="0"/>
          </a:p>
          <a:p>
            <a:pPr marL="0" indent="0">
              <a:buNone/>
            </a:pPr>
            <a:endParaRPr lang="en-US" b="1" dirty="0" smtClean="0"/>
          </a:p>
          <a:p>
            <a:endParaRPr lang="en-US" sz="1600" b="1" dirty="0" smtClean="0"/>
          </a:p>
          <a:p>
            <a:pPr>
              <a:buNone/>
            </a:pPr>
            <a:r>
              <a:rPr lang="en-US" sz="2000" b="1" dirty="0" smtClean="0">
                <a:solidFill>
                  <a:srgbClr val="FF0000"/>
                </a:solidFill>
                <a:latin typeface="Arial" charset="0"/>
                <a:cs typeface="Arial" charset="0"/>
              </a:rPr>
              <a:t>     </a:t>
            </a:r>
            <a:endParaRPr lang="en-US" sz="2000" b="1" dirty="0" smtClean="0">
              <a:solidFill>
                <a:srgbClr val="FF0000"/>
              </a:solidFill>
            </a:endParaRPr>
          </a:p>
        </p:txBody>
      </p:sp>
      <p:graphicFrame>
        <p:nvGraphicFramePr>
          <p:cNvPr id="2" name="Table 1"/>
          <p:cNvGraphicFramePr>
            <a:graphicFrameLocks noGrp="1"/>
          </p:cNvGraphicFramePr>
          <p:nvPr/>
        </p:nvGraphicFramePr>
        <p:xfrm>
          <a:off x="228600" y="762001"/>
          <a:ext cx="8610600" cy="4831080"/>
        </p:xfrm>
        <a:graphic>
          <a:graphicData uri="http://schemas.openxmlformats.org/drawingml/2006/table">
            <a:tbl>
              <a:tblPr firstRow="1" firstCol="1" lastRow="1" lastCol="1" bandRow="1" bandCol="1"/>
              <a:tblGrid>
                <a:gridCol w="1828800"/>
                <a:gridCol w="3662503"/>
                <a:gridCol w="3119297"/>
              </a:tblGrid>
              <a:tr h="1371600">
                <a:tc gridSpan="3">
                  <a:txBody>
                    <a:bodyPr/>
                    <a:lstStyle/>
                    <a:p>
                      <a:pPr marL="0" marR="0" algn="ctr">
                        <a:spcBef>
                          <a:spcPts val="0"/>
                        </a:spcBef>
                        <a:spcAft>
                          <a:spcPts val="0"/>
                        </a:spcAft>
                      </a:pPr>
                      <a:r>
                        <a:rPr lang="en-US" sz="3600" b="1" dirty="0">
                          <a:effectLst/>
                          <a:latin typeface="Times New Roman"/>
                          <a:ea typeface="Times New Roman"/>
                        </a:rPr>
                        <a:t>Diversifying by Company Size and Expected Growth </a:t>
                      </a:r>
                      <a:r>
                        <a:rPr lang="en-US" sz="3600" b="1" dirty="0" smtClean="0">
                          <a:effectLst/>
                          <a:latin typeface="Times New Roman"/>
                          <a:ea typeface="Times New Roman"/>
                        </a:rPr>
                        <a:t>Rate</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3400">
                <a:tc>
                  <a:txBody>
                    <a:bodyPr/>
                    <a:lstStyle/>
                    <a:p>
                      <a:pPr marL="0" marR="0" algn="ctr">
                        <a:spcBef>
                          <a:spcPts val="0"/>
                        </a:spcBef>
                        <a:spcAft>
                          <a:spcPts val="0"/>
                        </a:spcAft>
                      </a:pPr>
                      <a:r>
                        <a:rPr lang="en-US" sz="2800" b="1" u="sng" dirty="0" smtClean="0">
                          <a:solidFill>
                            <a:srgbClr val="FF0000"/>
                          </a:solidFill>
                          <a:effectLst/>
                          <a:latin typeface="Times New Roman"/>
                          <a:ea typeface="Times New Roman"/>
                        </a:rPr>
                        <a:t>Size</a:t>
                      </a:r>
                      <a:endParaRPr lang="en-US" sz="2800" u="sng" dirty="0">
                        <a:solidFill>
                          <a:srgbClr val="FF000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800" b="1" u="sng" dirty="0" smtClean="0">
                          <a:solidFill>
                            <a:srgbClr val="FF0000"/>
                          </a:solidFill>
                          <a:effectLst/>
                          <a:latin typeface="Times New Roman"/>
                          <a:ea typeface="Times New Roman"/>
                        </a:rPr>
                        <a:t>Revenue</a:t>
                      </a:r>
                      <a:endParaRPr lang="en-US" sz="2800" u="sng" dirty="0">
                        <a:solidFill>
                          <a:srgbClr val="FF000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800" b="1" u="sng" dirty="0" smtClean="0">
                          <a:solidFill>
                            <a:srgbClr val="FF0000"/>
                          </a:solidFill>
                          <a:effectLst/>
                          <a:latin typeface="Times New Roman"/>
                          <a:ea typeface="Times New Roman"/>
                        </a:rPr>
                        <a:t>Expected </a:t>
                      </a:r>
                      <a:r>
                        <a:rPr lang="en-US" sz="2800" b="1" u="sng" dirty="0">
                          <a:solidFill>
                            <a:srgbClr val="FF0000"/>
                          </a:solidFill>
                          <a:effectLst/>
                          <a:latin typeface="Times New Roman"/>
                          <a:ea typeface="Times New Roman"/>
                        </a:rPr>
                        <a:t>Growth</a:t>
                      </a:r>
                      <a:endParaRPr lang="en-US" sz="2800" u="sng" dirty="0">
                        <a:solidFill>
                          <a:srgbClr val="FF000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marL="0" marR="0" algn="ctr">
                        <a:spcBef>
                          <a:spcPts val="0"/>
                        </a:spcBef>
                        <a:spcAft>
                          <a:spcPts val="0"/>
                        </a:spcAft>
                      </a:pPr>
                      <a:endParaRPr lang="en-US" sz="2400" b="1" dirty="0" smtClean="0">
                        <a:effectLst/>
                        <a:latin typeface="Times New Roman"/>
                        <a:ea typeface="Times New Roman"/>
                      </a:endParaRPr>
                    </a:p>
                    <a:p>
                      <a:pPr marL="0" marR="0" algn="ctr">
                        <a:spcBef>
                          <a:spcPts val="0"/>
                        </a:spcBef>
                        <a:spcAft>
                          <a:spcPts val="0"/>
                        </a:spcAft>
                      </a:pPr>
                      <a:r>
                        <a:rPr lang="en-US" sz="2400" b="1" dirty="0" smtClean="0">
                          <a:effectLst/>
                          <a:latin typeface="Times New Roman"/>
                          <a:ea typeface="Times New Roman"/>
                        </a:rPr>
                        <a:t>Small</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2400" b="1" dirty="0" smtClean="0">
                        <a:effectLst/>
                        <a:latin typeface="Times New Roman"/>
                        <a:ea typeface="Times New Roman"/>
                      </a:endParaRPr>
                    </a:p>
                    <a:p>
                      <a:pPr marL="0" marR="0" algn="ctr">
                        <a:spcBef>
                          <a:spcPts val="0"/>
                        </a:spcBef>
                        <a:spcAft>
                          <a:spcPts val="0"/>
                        </a:spcAft>
                      </a:pPr>
                      <a:r>
                        <a:rPr lang="en-US" sz="2400" b="1" dirty="0" smtClean="0">
                          <a:effectLst/>
                          <a:latin typeface="Times New Roman"/>
                          <a:ea typeface="Times New Roman"/>
                        </a:rPr>
                        <a:t>≤ $1B/year</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2400" b="1" dirty="0" smtClean="0">
                        <a:effectLst/>
                        <a:latin typeface="Times New Roman"/>
                        <a:ea typeface="Times New Roman"/>
                      </a:endParaRPr>
                    </a:p>
                    <a:p>
                      <a:pPr marL="0" marR="0" algn="ctr">
                        <a:spcBef>
                          <a:spcPts val="0"/>
                        </a:spcBef>
                        <a:spcAft>
                          <a:spcPts val="0"/>
                        </a:spcAft>
                      </a:pPr>
                      <a:r>
                        <a:rPr lang="en-US" sz="2400" b="1" dirty="0" smtClean="0">
                          <a:effectLst/>
                          <a:latin typeface="Times New Roman"/>
                          <a:ea typeface="Times New Roman"/>
                        </a:rPr>
                        <a:t>More </a:t>
                      </a:r>
                      <a:r>
                        <a:rPr lang="en-US" sz="2400" b="1" dirty="0">
                          <a:effectLst/>
                          <a:latin typeface="Times New Roman"/>
                          <a:ea typeface="Times New Roman"/>
                        </a:rPr>
                        <a:t>than </a:t>
                      </a:r>
                      <a:r>
                        <a:rPr lang="en-US" sz="2400" b="1" dirty="0" smtClean="0">
                          <a:effectLst/>
                          <a:latin typeface="Times New Roman"/>
                          <a:ea typeface="Times New Roman"/>
                        </a:rPr>
                        <a:t>12%+</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marL="0" marR="0" algn="ctr">
                        <a:spcBef>
                          <a:spcPts val="0"/>
                        </a:spcBef>
                        <a:spcAft>
                          <a:spcPts val="0"/>
                        </a:spcAft>
                      </a:pPr>
                      <a:endParaRPr lang="en-US" sz="2400" b="0" dirty="0">
                        <a:effectLst/>
                        <a:latin typeface="Times New Roman"/>
                        <a:ea typeface="Times New Roman"/>
                      </a:endParaRPr>
                    </a:p>
                    <a:p>
                      <a:pPr marL="0" marR="0" algn="ctr">
                        <a:spcBef>
                          <a:spcPts val="0"/>
                        </a:spcBef>
                        <a:spcAft>
                          <a:spcPts val="0"/>
                        </a:spcAft>
                      </a:pPr>
                      <a:r>
                        <a:rPr lang="en-US" sz="2400" b="1" dirty="0" smtClean="0">
                          <a:effectLst/>
                          <a:latin typeface="Times New Roman"/>
                          <a:ea typeface="Times New Roman"/>
                        </a:rPr>
                        <a:t>Medium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2400" b="1" dirty="0" smtClean="0">
                        <a:effectLst/>
                        <a:latin typeface="Times New Roman"/>
                        <a:ea typeface="Times New Roman"/>
                      </a:endParaRPr>
                    </a:p>
                    <a:p>
                      <a:pPr marL="0" marR="0" algn="ctr">
                        <a:spcBef>
                          <a:spcPts val="0"/>
                        </a:spcBef>
                        <a:spcAft>
                          <a:spcPts val="0"/>
                        </a:spcAft>
                      </a:pPr>
                      <a:r>
                        <a:rPr lang="en-US" sz="2400" b="1" dirty="0" smtClean="0">
                          <a:effectLst/>
                          <a:latin typeface="Times New Roman"/>
                          <a:ea typeface="Times New Roman"/>
                        </a:rPr>
                        <a:t>&gt;$1B </a:t>
                      </a:r>
                      <a:r>
                        <a:rPr lang="en-US" sz="2400" b="1" dirty="0">
                          <a:effectLst/>
                          <a:latin typeface="Times New Roman"/>
                          <a:ea typeface="Times New Roman"/>
                        </a:rPr>
                        <a:t>- </a:t>
                      </a:r>
                      <a:r>
                        <a:rPr lang="en-US" sz="2400" b="1" dirty="0" smtClean="0">
                          <a:effectLst/>
                          <a:latin typeface="Times New Roman"/>
                          <a:ea typeface="Times New Roman"/>
                        </a:rPr>
                        <a:t>≤ $10B/year</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2400" b="1" dirty="0" smtClean="0">
                        <a:effectLst/>
                        <a:latin typeface="Times New Roman"/>
                        <a:ea typeface="Times New Roman"/>
                      </a:endParaRPr>
                    </a:p>
                    <a:p>
                      <a:pPr marL="0" marR="0" algn="ctr">
                        <a:spcBef>
                          <a:spcPts val="0"/>
                        </a:spcBef>
                        <a:spcAft>
                          <a:spcPts val="0"/>
                        </a:spcAft>
                      </a:pPr>
                      <a:r>
                        <a:rPr lang="en-US" sz="2400" b="1" dirty="0" smtClean="0">
                          <a:effectLst/>
                          <a:latin typeface="Times New Roman"/>
                          <a:ea typeface="Times New Roman"/>
                        </a:rPr>
                        <a:t>7 </a:t>
                      </a:r>
                      <a:r>
                        <a:rPr lang="en-US" sz="2400" b="1" dirty="0">
                          <a:effectLst/>
                          <a:latin typeface="Times New Roman"/>
                          <a:ea typeface="Times New Roman"/>
                        </a:rPr>
                        <a:t>– </a:t>
                      </a:r>
                      <a:r>
                        <a:rPr lang="en-US" sz="2400" b="1" dirty="0" smtClean="0">
                          <a:effectLst/>
                          <a:latin typeface="Times New Roman"/>
                          <a:ea typeface="Times New Roman"/>
                        </a:rPr>
                        <a:t>12%</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marL="0" marR="0" algn="ctr">
                        <a:spcBef>
                          <a:spcPts val="0"/>
                        </a:spcBef>
                        <a:spcAft>
                          <a:spcPts val="0"/>
                        </a:spcAft>
                      </a:pPr>
                      <a:endParaRPr lang="en-US" sz="2400" b="1" dirty="0" smtClean="0">
                        <a:effectLst/>
                        <a:latin typeface="Times New Roman"/>
                        <a:ea typeface="Times New Roman"/>
                      </a:endParaRPr>
                    </a:p>
                    <a:p>
                      <a:pPr marL="0" marR="0" algn="ctr">
                        <a:spcBef>
                          <a:spcPts val="0"/>
                        </a:spcBef>
                        <a:spcAft>
                          <a:spcPts val="0"/>
                        </a:spcAft>
                      </a:pPr>
                      <a:r>
                        <a:rPr lang="en-US" sz="2400" b="1" dirty="0" smtClean="0">
                          <a:effectLst/>
                          <a:latin typeface="Times New Roman"/>
                          <a:ea typeface="Times New Roman"/>
                        </a:rPr>
                        <a:t>Large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2400" b="1" dirty="0" smtClean="0">
                        <a:effectLst/>
                        <a:latin typeface="Times New Roman"/>
                        <a:ea typeface="Times New Roman"/>
                      </a:endParaRPr>
                    </a:p>
                    <a:p>
                      <a:pPr marL="0" marR="0" algn="ctr">
                        <a:spcBef>
                          <a:spcPts val="0"/>
                        </a:spcBef>
                        <a:spcAft>
                          <a:spcPts val="0"/>
                        </a:spcAft>
                      </a:pPr>
                      <a:r>
                        <a:rPr lang="en-US" sz="2400" b="1" dirty="0" smtClean="0">
                          <a:effectLst/>
                          <a:latin typeface="Times New Roman"/>
                          <a:ea typeface="Times New Roman"/>
                        </a:rPr>
                        <a:t>&gt;$10B </a:t>
                      </a:r>
                      <a:r>
                        <a:rPr lang="en-US" sz="2400" b="1" dirty="0">
                          <a:effectLst/>
                          <a:latin typeface="Times New Roman"/>
                          <a:ea typeface="Times New Roman"/>
                        </a:rPr>
                        <a:t>- </a:t>
                      </a:r>
                      <a:r>
                        <a:rPr lang="en-US" sz="2400" b="1" dirty="0" smtClean="0">
                          <a:effectLst/>
                          <a:latin typeface="Times New Roman"/>
                          <a:ea typeface="Times New Roman"/>
                        </a:rPr>
                        <a:t>≤ $50B/year</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2400" b="1" dirty="0" smtClean="0">
                        <a:effectLst/>
                        <a:latin typeface="Times New Roman"/>
                        <a:ea typeface="Times New Roman"/>
                      </a:endParaRPr>
                    </a:p>
                    <a:p>
                      <a:pPr marL="0" marR="0" algn="ctr">
                        <a:spcBef>
                          <a:spcPts val="0"/>
                        </a:spcBef>
                        <a:spcAft>
                          <a:spcPts val="0"/>
                        </a:spcAft>
                      </a:pPr>
                      <a:r>
                        <a:rPr lang="en-US" sz="2400" b="1" dirty="0" smtClean="0">
                          <a:effectLst/>
                          <a:latin typeface="Times New Roman"/>
                          <a:ea typeface="Times New Roman"/>
                        </a:rPr>
                        <a:t>5 </a:t>
                      </a:r>
                      <a:r>
                        <a:rPr lang="en-US" sz="2400" b="1" dirty="0">
                          <a:effectLst/>
                          <a:latin typeface="Times New Roman"/>
                          <a:ea typeface="Times New Roman"/>
                        </a:rPr>
                        <a:t>– </a:t>
                      </a:r>
                      <a:r>
                        <a:rPr lang="en-US" sz="2400" b="1" dirty="0" smtClean="0">
                          <a:effectLst/>
                          <a:latin typeface="Times New Roman"/>
                          <a:ea typeface="Times New Roman"/>
                        </a:rPr>
                        <a:t>7%</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marL="0" marR="0" algn="ctr">
                        <a:spcBef>
                          <a:spcPts val="0"/>
                        </a:spcBef>
                        <a:spcAft>
                          <a:spcPts val="0"/>
                        </a:spcAft>
                      </a:pPr>
                      <a:endParaRPr lang="en-US" sz="2400" b="1" dirty="0" smtClean="0">
                        <a:effectLst/>
                        <a:latin typeface="Times New Roman"/>
                        <a:ea typeface="Times New Roman"/>
                      </a:endParaRPr>
                    </a:p>
                    <a:p>
                      <a:pPr marL="0" marR="0" algn="ctr">
                        <a:spcBef>
                          <a:spcPts val="0"/>
                        </a:spcBef>
                        <a:spcAft>
                          <a:spcPts val="0"/>
                        </a:spcAft>
                      </a:pPr>
                      <a:r>
                        <a:rPr lang="en-US" sz="2400" b="1" dirty="0" smtClean="0">
                          <a:effectLst/>
                          <a:latin typeface="Times New Roman"/>
                          <a:ea typeface="Times New Roman"/>
                        </a:rPr>
                        <a:t>Mega</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2400" b="1" dirty="0" smtClean="0">
                        <a:effectLst/>
                        <a:latin typeface="Times New Roman"/>
                        <a:ea typeface="Times New Roman"/>
                      </a:endParaRPr>
                    </a:p>
                    <a:p>
                      <a:pPr marL="0" marR="0" algn="ctr">
                        <a:spcBef>
                          <a:spcPts val="0"/>
                        </a:spcBef>
                        <a:spcAft>
                          <a:spcPts val="0"/>
                        </a:spcAft>
                      </a:pPr>
                      <a:r>
                        <a:rPr lang="en-US" sz="2400" b="1" dirty="0" smtClean="0">
                          <a:effectLst/>
                          <a:latin typeface="Times New Roman"/>
                          <a:ea typeface="Times New Roman"/>
                        </a:rPr>
                        <a:t>&gt; $50B/year</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2400" b="1" dirty="0" smtClean="0">
                        <a:effectLst/>
                        <a:latin typeface="Times New Roman"/>
                        <a:ea typeface="Times New Roman"/>
                      </a:endParaRPr>
                    </a:p>
                    <a:p>
                      <a:pPr marL="0" marR="0" algn="ctr">
                        <a:spcBef>
                          <a:spcPts val="0"/>
                        </a:spcBef>
                        <a:spcAft>
                          <a:spcPts val="0"/>
                        </a:spcAft>
                      </a:pPr>
                      <a:r>
                        <a:rPr lang="en-US" sz="2400" b="1" dirty="0" smtClean="0">
                          <a:effectLst/>
                          <a:latin typeface="Times New Roman"/>
                          <a:ea typeface="Times New Roman"/>
                        </a:rPr>
                        <a:t>Less </a:t>
                      </a:r>
                      <a:r>
                        <a:rPr lang="en-US" sz="2400" b="1" dirty="0">
                          <a:effectLst/>
                          <a:latin typeface="Times New Roman"/>
                          <a:ea typeface="Times New Roman"/>
                        </a:rPr>
                        <a:t>than </a:t>
                      </a:r>
                      <a:r>
                        <a:rPr lang="en-US" sz="2400" b="1" dirty="0" smtClean="0">
                          <a:effectLst/>
                          <a:latin typeface="Times New Roman"/>
                          <a:ea typeface="Times New Roman"/>
                        </a:rPr>
                        <a:t>5%</a:t>
                      </a:r>
                      <a:endParaRPr lang="en-US" sz="24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Footer Placeholder 3"/>
          <p:cNvSpPr>
            <a:spLocks noGrp="1"/>
          </p:cNvSpPr>
          <p:nvPr>
            <p:ph type="ftr" sz="quarter" idx="11"/>
          </p:nvPr>
        </p:nvSpPr>
        <p:spPr>
          <a:xfrm>
            <a:off x="228600" y="6248400"/>
            <a:ext cx="29718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extLst>
      <p:ext uri="{BB962C8B-B14F-4D97-AF65-F5344CB8AC3E}">
        <p14:creationId xmlns="" xmlns:p14="http://schemas.microsoft.com/office/powerpoint/2010/main" val="24825279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633859">
                                            <p:txEl>
                                              <p:pRg st="3" end="3"/>
                                            </p:txEl>
                                          </p:spTgt>
                                        </p:tgtEl>
                                        <p:attrNameLst>
                                          <p:attrName>style.opacity</p:attrName>
                                        </p:attrNameLst>
                                      </p:cBhvr>
                                      <p:to>
                                        <p:strVal val="0.25"/>
                                      </p:to>
                                    </p:set>
                                    <p:animEffect filter="image" prLst="opacity: 0.25">
                                      <p:cBhvr rctx="IE">
                                        <p:cTn id="7" dur="indefinite"/>
                                        <p:tgtEl>
                                          <p:spTgt spid="6338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3859" grpId="0"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lstStyle/>
          <a:p>
            <a:pPr algn="ctr"/>
            <a:r>
              <a:rPr lang="en-US" b="1" dirty="0" smtClean="0">
                <a:cs typeface="Arial" charset="0"/>
              </a:rPr>
              <a:t>Questions?</a:t>
            </a:r>
          </a:p>
        </p:txBody>
      </p:sp>
      <p:sp>
        <p:nvSpPr>
          <p:cNvPr id="87042" name="Slide Number Placeholder 3"/>
          <p:cNvSpPr>
            <a:spLocks noGrp="1"/>
          </p:cNvSpPr>
          <p:nvPr>
            <p:ph type="sldNum" sz="quarter" idx="12"/>
          </p:nvPr>
        </p:nvSpPr>
        <p:spPr>
          <a:noFill/>
        </p:spPr>
        <p:txBody>
          <a:bodyPr/>
          <a:lstStyle/>
          <a:p>
            <a:fld id="{BC2DA9C1-0ED9-4323-912C-2A946F423282}" type="slidenum">
              <a:rPr lang="en-US" smtClean="0"/>
              <a:pPr/>
              <a:t>29</a:t>
            </a:fld>
            <a:endParaRPr lang="en-US" dirty="0" smtClean="0"/>
          </a:p>
        </p:txBody>
      </p:sp>
      <p:pic>
        <p:nvPicPr>
          <p:cNvPr id="87043" name="Picture 4" descr="C:\Users\John\AppData\Local\Microsoft\Windows\Temporary Internet Files\Content.IE5\A1ADUMWM\MPj04394070000[1].jpg"/>
          <p:cNvPicPr>
            <a:picLocks noChangeAspect="1" noChangeArrowheads="1"/>
          </p:cNvPicPr>
          <p:nvPr/>
        </p:nvPicPr>
        <p:blipFill>
          <a:blip r:embed="rId3" cstate="print"/>
          <a:srcRect/>
          <a:stretch>
            <a:fillRect/>
          </a:stretch>
        </p:blipFill>
        <p:spPr bwMode="auto">
          <a:xfrm>
            <a:off x="1905000" y="1981200"/>
            <a:ext cx="5318125" cy="4495800"/>
          </a:xfrm>
          <a:prstGeom prst="rect">
            <a:avLst/>
          </a:prstGeom>
          <a:noFill/>
          <a:ln w="9525">
            <a:noFill/>
            <a:miter lim="800000"/>
            <a:headEnd/>
            <a:tailEnd/>
          </a:ln>
        </p:spPr>
      </p:pic>
      <p:sp>
        <p:nvSpPr>
          <p:cNvPr id="5" name="Footer Placeholder 3"/>
          <p:cNvSpPr>
            <a:spLocks noGrp="1"/>
          </p:cNvSpPr>
          <p:nvPr>
            <p:ph type="ftr" sz="quarter" idx="11"/>
          </p:nvPr>
        </p:nvSpPr>
        <p:spPr>
          <a:xfrm>
            <a:off x="381000" y="6243638"/>
            <a:ext cx="2819400" cy="457200"/>
          </a:xfrm>
        </p:spPr>
        <p:txBody>
          <a:bodyPr/>
          <a:lstStyle/>
          <a:p>
            <a:pPr algn="l">
              <a:defRPr/>
            </a:pPr>
            <a:r>
              <a:rPr lang="en-US" sz="1100" dirty="0" smtClean="0">
                <a:latin typeface="Arial Narrow" pitchFamily="34" charset="0"/>
              </a:rPr>
              <a:t>© 2017 John </a:t>
            </a:r>
            <a:r>
              <a:rPr lang="en-US" sz="1100" dirty="0" err="1" smtClean="0">
                <a:latin typeface="Arial Narrow" pitchFamily="34" charset="0"/>
              </a:rPr>
              <a:t>Diercks</a:t>
            </a:r>
            <a:endParaRPr lang="en-US" sz="1100" dirty="0">
              <a:latin typeface="Arial Narrow"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5AD12B8-0FA8-40D7-9E43-C362F87A2E7F}" type="slidenum">
              <a:rPr lang="en-US" smtClean="0">
                <a:solidFill>
                  <a:srgbClr val="000000"/>
                </a:solidFill>
              </a:rPr>
              <a:pPr>
                <a:defRPr/>
              </a:pPr>
              <a:t>30</a:t>
            </a:fld>
            <a:endParaRPr lang="en-US">
              <a:solidFill>
                <a:srgbClr val="000000"/>
              </a:solidFill>
            </a:endParaRPr>
          </a:p>
        </p:txBody>
      </p:sp>
      <p:sp>
        <p:nvSpPr>
          <p:cNvPr id="5" name="Title 4"/>
          <p:cNvSpPr>
            <a:spLocks noGrp="1"/>
          </p:cNvSpPr>
          <p:nvPr>
            <p:ph type="title"/>
          </p:nvPr>
        </p:nvSpPr>
        <p:spPr>
          <a:xfrm>
            <a:off x="1150939" y="214313"/>
            <a:ext cx="7535862" cy="1538287"/>
          </a:xfrm>
        </p:spPr>
        <p:txBody>
          <a:bodyPr/>
          <a:lstStyle/>
          <a:p>
            <a:pPr algn="ctr"/>
            <a:r>
              <a:rPr lang="en-US" b="1" dirty="0" smtClean="0">
                <a:latin typeface="Arial" pitchFamily="34" charset="0"/>
                <a:cs typeface="Arial" pitchFamily="34" charset="0"/>
              </a:rPr>
              <a:t>Central PA Chapter</a:t>
            </a:r>
            <a:r>
              <a:rPr lang="en-US" b="1" i="1" dirty="0" smtClean="0">
                <a:solidFill>
                  <a:srgbClr val="FF0000"/>
                </a:solidFill>
                <a:latin typeface="Arial" pitchFamily="34" charset="0"/>
                <a:cs typeface="Arial" pitchFamily="34" charset="0"/>
              </a:rPr>
              <a:t/>
            </a:r>
            <a:br>
              <a:rPr lang="en-US" b="1" i="1" dirty="0" smtClean="0">
                <a:solidFill>
                  <a:srgbClr val="FF0000"/>
                </a:solidFill>
                <a:latin typeface="Arial" pitchFamily="34" charset="0"/>
                <a:cs typeface="Arial" pitchFamily="34" charset="0"/>
              </a:rPr>
            </a:br>
            <a:r>
              <a:rPr lang="en-US" sz="3200" b="1" dirty="0" smtClean="0">
                <a:solidFill>
                  <a:srgbClr val="FF0000"/>
                </a:solidFill>
                <a:latin typeface="Arial" pitchFamily="34" charset="0"/>
                <a:cs typeface="Arial" pitchFamily="34" charset="0"/>
              </a:rPr>
              <a:t>BetterInvesting</a:t>
            </a:r>
            <a:br>
              <a:rPr lang="en-US" sz="3200" b="1" dirty="0" smtClean="0">
                <a:solidFill>
                  <a:srgbClr val="FF0000"/>
                </a:solidFill>
                <a:latin typeface="Arial" pitchFamily="34" charset="0"/>
                <a:cs typeface="Arial" pitchFamily="34" charset="0"/>
              </a:rPr>
            </a:br>
            <a:r>
              <a:rPr lang="en-US" sz="2400" b="1" dirty="0" smtClean="0">
                <a:solidFill>
                  <a:schemeClr val="tx1"/>
                </a:solidFill>
                <a:latin typeface="Arial" pitchFamily="34" charset="0"/>
                <a:cs typeface="Arial" pitchFamily="34" charset="0"/>
              </a:rPr>
              <a:t>January 10, 2017</a:t>
            </a:r>
            <a:endParaRPr lang="en-US" sz="2400" b="1" i="1" dirty="0" smtClean="0">
              <a:solidFill>
                <a:srgbClr val="FF0000"/>
              </a:solidFill>
              <a:cs typeface="Arial" charset="0"/>
            </a:endParaRPr>
          </a:p>
        </p:txBody>
      </p:sp>
      <p:sp>
        <p:nvSpPr>
          <p:cNvPr id="6" name="Rectangle 3"/>
          <p:cNvSpPr>
            <a:spLocks noGrp="1" noChangeArrowheads="1"/>
          </p:cNvSpPr>
          <p:nvPr>
            <p:ph idx="1"/>
          </p:nvPr>
        </p:nvSpPr>
        <p:spPr>
          <a:xfrm>
            <a:off x="1182688" y="2057400"/>
            <a:ext cx="7772400" cy="4075113"/>
          </a:xfrm>
        </p:spPr>
        <p:txBody>
          <a:bodyPr/>
          <a:lstStyle/>
          <a:p>
            <a:pPr algn="ctr" eaLnBrk="1" hangingPunct="1">
              <a:lnSpc>
                <a:spcPct val="80000"/>
              </a:lnSpc>
              <a:buFont typeface="Wingdings" pitchFamily="2" charset="2"/>
              <a:buNone/>
            </a:pPr>
            <a:r>
              <a:rPr lang="en-US" sz="3600" b="1" dirty="0" smtClean="0">
                <a:solidFill>
                  <a:srgbClr val="0000FF"/>
                </a:solidFill>
                <a:cs typeface="Arial" charset="0"/>
              </a:rPr>
              <a:t>Part 2: Cheat Sheet for the Stock Selection Guide (SSG) Plus</a:t>
            </a:r>
          </a:p>
          <a:p>
            <a:pPr algn="ctr" eaLnBrk="1" hangingPunct="1">
              <a:lnSpc>
                <a:spcPct val="80000"/>
              </a:lnSpc>
              <a:buFont typeface="Wingdings" pitchFamily="2" charset="2"/>
              <a:buNone/>
            </a:pPr>
            <a:endParaRPr lang="en-US" sz="1200" b="1" dirty="0" smtClean="0">
              <a:cs typeface="Arial" charset="0"/>
            </a:endParaRPr>
          </a:p>
          <a:p>
            <a:pPr algn="ctr" eaLnBrk="1" hangingPunct="1">
              <a:lnSpc>
                <a:spcPct val="80000"/>
              </a:lnSpc>
              <a:buFont typeface="Wingdings" pitchFamily="2" charset="2"/>
              <a:buNone/>
            </a:pPr>
            <a:r>
              <a:rPr lang="en-US" b="1" dirty="0" smtClean="0">
                <a:cs typeface="Arial" charset="0"/>
              </a:rPr>
              <a:t>John and Donna </a:t>
            </a:r>
            <a:r>
              <a:rPr lang="en-US" b="1" dirty="0" err="1" smtClean="0">
                <a:cs typeface="Arial" charset="0"/>
              </a:rPr>
              <a:t>Diercks</a:t>
            </a:r>
            <a:endParaRPr lang="en-US" b="1" dirty="0" smtClean="0">
              <a:cs typeface="Arial" charset="0"/>
            </a:endParaRPr>
          </a:p>
          <a:p>
            <a:pPr algn="ctr" eaLnBrk="1" hangingPunct="1">
              <a:lnSpc>
                <a:spcPct val="80000"/>
              </a:lnSpc>
              <a:buFont typeface="Wingdings" pitchFamily="2" charset="2"/>
              <a:buNone/>
            </a:pPr>
            <a:endParaRPr lang="en-US" sz="1200" b="1" dirty="0" smtClean="0">
              <a:cs typeface="Arial" charset="0"/>
            </a:endParaRPr>
          </a:p>
          <a:p>
            <a:pPr algn="ctr" eaLnBrk="1" hangingPunct="1">
              <a:lnSpc>
                <a:spcPct val="80000"/>
              </a:lnSpc>
              <a:buFont typeface="Wingdings" pitchFamily="2" charset="2"/>
              <a:buNone/>
            </a:pPr>
            <a:r>
              <a:rPr lang="en-US" b="1" dirty="0" smtClean="0">
                <a:cs typeface="Arial" charset="0"/>
                <a:hlinkClick r:id="rId2"/>
              </a:rPr>
              <a:t>jwdiercks@aol.com</a:t>
            </a:r>
            <a:r>
              <a:rPr lang="en-US" b="1" dirty="0" smtClean="0">
                <a:cs typeface="Arial" charset="0"/>
              </a:rPr>
              <a:t> </a:t>
            </a:r>
          </a:p>
          <a:p>
            <a:pPr algn="ctr" eaLnBrk="1" hangingPunct="1">
              <a:lnSpc>
                <a:spcPct val="80000"/>
              </a:lnSpc>
              <a:buFont typeface="Wingdings" pitchFamily="2" charset="2"/>
              <a:buNone/>
            </a:pPr>
            <a:r>
              <a:rPr lang="en-US" b="1" dirty="0" smtClean="0">
                <a:cs typeface="Arial" charset="0"/>
                <a:hlinkClick r:id="rId3"/>
              </a:rPr>
              <a:t>dmhdiercks@aol.com</a:t>
            </a:r>
            <a:endParaRPr lang="en-US" b="1" dirty="0" smtClean="0">
              <a:cs typeface="Arial" charset="0"/>
            </a:endParaRPr>
          </a:p>
          <a:p>
            <a:pPr algn="ctr" eaLnBrk="1" hangingPunct="1">
              <a:lnSpc>
                <a:spcPct val="80000"/>
              </a:lnSpc>
              <a:buFont typeface="Wingdings" pitchFamily="2" charset="2"/>
              <a:buNone/>
            </a:pPr>
            <a:endParaRPr lang="en-US" b="1" dirty="0" smtClean="0">
              <a:cs typeface="Arial" charset="0"/>
            </a:endParaRPr>
          </a:p>
        </p:txBody>
      </p:sp>
      <p:sp>
        <p:nvSpPr>
          <p:cNvPr id="7" name="TextBox 6"/>
          <p:cNvSpPr txBox="1"/>
          <p:nvPr/>
        </p:nvSpPr>
        <p:spPr>
          <a:xfrm>
            <a:off x="685800" y="5181600"/>
            <a:ext cx="8001000" cy="1015663"/>
          </a:xfrm>
          <a:prstGeom prst="rect">
            <a:avLst/>
          </a:prstGeom>
          <a:noFill/>
        </p:spPr>
        <p:txBody>
          <a:bodyPr>
            <a:spAutoFit/>
          </a:bodyPr>
          <a:lstStyle/>
          <a:p>
            <a:pPr>
              <a:defRPr/>
            </a:pPr>
            <a:r>
              <a:rPr lang="en-US" sz="2000" b="1" dirty="0">
                <a:solidFill>
                  <a:srgbClr val="333399"/>
                </a:solidFill>
                <a:latin typeface="Arial"/>
                <a:cs typeface="Arial" charset="0"/>
              </a:rPr>
              <a:t>Disclaimer – any companies used in this presentation are for educational purposes only and are not intended as investment recommendations</a:t>
            </a:r>
            <a:endParaRPr lang="en-US" sz="2000" dirty="0">
              <a:solidFill>
                <a:srgbClr val="333399"/>
              </a:solidFill>
              <a:latin typeface="Arial"/>
            </a:endParaRPr>
          </a:p>
        </p:txBody>
      </p:sp>
      <p:sp>
        <p:nvSpPr>
          <p:cNvPr id="8" name="Footer Placeholder 3"/>
          <p:cNvSpPr>
            <a:spLocks noGrp="1"/>
          </p:cNvSpPr>
          <p:nvPr>
            <p:ph type="ftr" sz="quarter" idx="11"/>
          </p:nvPr>
        </p:nvSpPr>
        <p:spPr>
          <a:xfrm>
            <a:off x="762000" y="6243638"/>
            <a:ext cx="2438400" cy="457200"/>
          </a:xfrm>
        </p:spPr>
        <p:txBody>
          <a:bodyPr/>
          <a:lstStyle/>
          <a:p>
            <a:pPr algn="l">
              <a:defRPr/>
            </a:pPr>
            <a:r>
              <a:rPr lang="en-US" sz="1100" dirty="0" smtClean="0">
                <a:solidFill>
                  <a:srgbClr val="000000"/>
                </a:solidFill>
                <a:latin typeface="Arial Narrow" pitchFamily="34" charset="0"/>
              </a:rPr>
              <a:t>© 2017 John </a:t>
            </a:r>
            <a:r>
              <a:rPr lang="en-US" sz="1100" dirty="0" err="1" smtClean="0">
                <a:solidFill>
                  <a:srgbClr val="000000"/>
                </a:solidFill>
                <a:latin typeface="Arial Narrow" pitchFamily="34" charset="0"/>
              </a:rPr>
              <a:t>Diercks</a:t>
            </a:r>
            <a:endParaRPr lang="en-US" sz="1100" dirty="0">
              <a:solidFill>
                <a:srgbClr val="000000"/>
              </a:solidFill>
              <a:latin typeface="Arial Narrow" pitchFamily="34" charset="0"/>
            </a:endParaRPr>
          </a:p>
        </p:txBody>
      </p:sp>
    </p:spTree>
    <p:extLst>
      <p:ext uri="{BB962C8B-B14F-4D97-AF65-F5344CB8AC3E}">
        <p14:creationId xmlns="" xmlns:p14="http://schemas.microsoft.com/office/powerpoint/2010/main" val="4119794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Slide Number Placeholder 5"/>
          <p:cNvSpPr>
            <a:spLocks noGrp="1"/>
          </p:cNvSpPr>
          <p:nvPr>
            <p:ph type="sldNum" sz="quarter" idx="12"/>
          </p:nvPr>
        </p:nvSpPr>
        <p:spPr>
          <a:noFill/>
        </p:spPr>
        <p:txBody>
          <a:bodyPr/>
          <a:lstStyle/>
          <a:p>
            <a:fld id="{EAF77326-99C4-4565-A43B-EA8429028F7F}" type="slidenum">
              <a:rPr lang="en-US" smtClean="0">
                <a:solidFill>
                  <a:srgbClr val="000000"/>
                </a:solidFill>
              </a:rPr>
              <a:pPr/>
              <a:t>31</a:t>
            </a:fld>
            <a:endParaRPr lang="en-US" dirty="0" smtClean="0">
              <a:solidFill>
                <a:srgbClr val="000000"/>
              </a:solidFill>
            </a:endParaRPr>
          </a:p>
        </p:txBody>
      </p:sp>
      <p:sp>
        <p:nvSpPr>
          <p:cNvPr id="30723" name="Rectangle 2"/>
          <p:cNvSpPr>
            <a:spLocks noGrp="1" noChangeArrowheads="1"/>
          </p:cNvSpPr>
          <p:nvPr>
            <p:ph type="title"/>
          </p:nvPr>
        </p:nvSpPr>
        <p:spPr>
          <a:xfrm>
            <a:off x="1219200" y="214313"/>
            <a:ext cx="7724775" cy="1462087"/>
          </a:xfrm>
        </p:spPr>
        <p:txBody>
          <a:bodyPr/>
          <a:lstStyle/>
          <a:p>
            <a:pPr algn="ctr"/>
            <a:r>
              <a:rPr lang="en-US" b="1" dirty="0" smtClean="0"/>
              <a:t>What Will be Covered</a:t>
            </a:r>
          </a:p>
        </p:txBody>
      </p:sp>
      <p:sp>
        <p:nvSpPr>
          <p:cNvPr id="633859" name="Rectangle 3"/>
          <p:cNvSpPr>
            <a:spLocks noGrp="1" noChangeArrowheads="1"/>
          </p:cNvSpPr>
          <p:nvPr>
            <p:ph type="body" idx="1"/>
          </p:nvPr>
        </p:nvSpPr>
        <p:spPr>
          <a:xfrm>
            <a:off x="1143000" y="2362200"/>
            <a:ext cx="7772400" cy="3429000"/>
          </a:xfrm>
        </p:spPr>
        <p:txBody>
          <a:bodyPr/>
          <a:lstStyle/>
          <a:p>
            <a:pPr>
              <a:buSzPct val="120000"/>
              <a:buFont typeface="Wingdings" pitchFamily="2" charset="2"/>
              <a:buChar char="§"/>
            </a:pPr>
            <a:r>
              <a:rPr lang="en-US" b="1" dirty="0" smtClean="0"/>
              <a:t>SSG Plus – page 2</a:t>
            </a:r>
          </a:p>
          <a:p>
            <a:pPr>
              <a:buSzPct val="120000"/>
              <a:buFont typeface="Wingdings" pitchFamily="2" charset="2"/>
              <a:buChar char="§"/>
            </a:pPr>
            <a:endParaRPr lang="en-US" sz="800" b="1" dirty="0" smtClean="0"/>
          </a:p>
          <a:p>
            <a:r>
              <a:rPr lang="en-US" b="1" dirty="0" smtClean="0"/>
              <a:t>Guidelines for the SSG</a:t>
            </a:r>
          </a:p>
          <a:p>
            <a:endParaRPr lang="en-US" sz="800" b="1" dirty="0" smtClean="0"/>
          </a:p>
          <a:p>
            <a:r>
              <a:rPr lang="en-US" b="1" dirty="0" smtClean="0"/>
              <a:t>Benchmarks used for making     judgment decisions </a:t>
            </a:r>
          </a:p>
          <a:p>
            <a:pPr marL="0" indent="0">
              <a:buNone/>
            </a:pPr>
            <a:endParaRPr lang="en-US" b="1" dirty="0" smtClean="0"/>
          </a:p>
          <a:p>
            <a:endParaRPr lang="en-US" sz="1600" b="1" dirty="0" smtClean="0"/>
          </a:p>
          <a:p>
            <a:pPr>
              <a:buNone/>
            </a:pPr>
            <a:r>
              <a:rPr lang="en-US" sz="2000" b="1" dirty="0" smtClean="0">
                <a:solidFill>
                  <a:srgbClr val="FF0000"/>
                </a:solidFill>
                <a:latin typeface="Arial" charset="0"/>
                <a:cs typeface="Arial" charset="0"/>
              </a:rPr>
              <a:t>     </a:t>
            </a:r>
            <a:endParaRPr lang="en-US" sz="2000" b="1" dirty="0" smtClean="0">
              <a:solidFill>
                <a:srgbClr val="FF0000"/>
              </a:solidFill>
            </a:endParaRPr>
          </a:p>
        </p:txBody>
      </p:sp>
      <p:sp>
        <p:nvSpPr>
          <p:cNvPr id="5" name="Footer Placeholder 3"/>
          <p:cNvSpPr>
            <a:spLocks noGrp="1"/>
          </p:cNvSpPr>
          <p:nvPr>
            <p:ph type="ftr" sz="quarter" idx="11"/>
          </p:nvPr>
        </p:nvSpPr>
        <p:spPr>
          <a:xfrm>
            <a:off x="457200" y="6243638"/>
            <a:ext cx="27432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extLst>
      <p:ext uri="{BB962C8B-B14F-4D97-AF65-F5344CB8AC3E}">
        <p14:creationId xmlns="" xmlns:p14="http://schemas.microsoft.com/office/powerpoint/2010/main" val="5064843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633859">
                                            <p:txEl>
                                              <p:pRg st="0" end="0"/>
                                            </p:txEl>
                                          </p:spTgt>
                                        </p:tgtEl>
                                        <p:attrNameLst>
                                          <p:attrName>style.opacity</p:attrName>
                                        </p:attrNameLst>
                                      </p:cBhvr>
                                      <p:to>
                                        <p:strVal val="0.25"/>
                                      </p:to>
                                    </p:set>
                                    <p:animEffect filter="image" prLst="opacity: 0.25">
                                      <p:cBhvr rctx="IE">
                                        <p:cTn id="7" dur="indefinite"/>
                                        <p:tgtEl>
                                          <p:spTgt spid="633859">
                                            <p:txEl>
                                              <p:pRg st="0" end="0"/>
                                            </p:txEl>
                                          </p:spTgt>
                                        </p:tgtEl>
                                      </p:cBhvr>
                                    </p:animEffect>
                                  </p:childTnLst>
                                </p:cTn>
                              </p:par>
                              <p:par>
                                <p:cTn id="8" presetID="9" presetClass="emph" presetSubtype="0" grpId="0" nodeType="withEffect">
                                  <p:stCondLst>
                                    <p:cond delay="0"/>
                                  </p:stCondLst>
                                  <p:childTnLst>
                                    <p:set>
                                      <p:cBhvr rctx="PPT">
                                        <p:cTn id="9" dur="indefinite"/>
                                        <p:tgtEl>
                                          <p:spTgt spid="633859">
                                            <p:txEl>
                                              <p:pRg st="2" end="2"/>
                                            </p:txEl>
                                          </p:spTgt>
                                        </p:tgtEl>
                                        <p:attrNameLst>
                                          <p:attrName>style.opacity</p:attrName>
                                        </p:attrNameLst>
                                      </p:cBhvr>
                                      <p:to>
                                        <p:strVal val="0.25"/>
                                      </p:to>
                                    </p:set>
                                    <p:animEffect filter="image" prLst="opacity: 0.25">
                                      <p:cBhvr rctx="IE">
                                        <p:cTn id="10" dur="indefinite"/>
                                        <p:tgtEl>
                                          <p:spTgt spid="633859">
                                            <p:txEl>
                                              <p:pRg st="2" end="2"/>
                                            </p:txEl>
                                          </p:spTgt>
                                        </p:tgtEl>
                                      </p:cBhvr>
                                    </p:animEffect>
                                  </p:childTnLst>
                                </p:cTn>
                              </p:par>
                              <p:par>
                                <p:cTn id="11" presetID="9" presetClass="emph" presetSubtype="0" grpId="0" nodeType="withEffect">
                                  <p:stCondLst>
                                    <p:cond delay="0"/>
                                  </p:stCondLst>
                                  <p:childTnLst>
                                    <p:set>
                                      <p:cBhvr rctx="PPT">
                                        <p:cTn id="12" dur="indefinite"/>
                                        <p:tgtEl>
                                          <p:spTgt spid="633859">
                                            <p:txEl>
                                              <p:pRg st="4" end="4"/>
                                            </p:txEl>
                                          </p:spTgt>
                                        </p:tgtEl>
                                        <p:attrNameLst>
                                          <p:attrName>style.opacity</p:attrName>
                                        </p:attrNameLst>
                                      </p:cBhvr>
                                      <p:to>
                                        <p:strVal val="0.25"/>
                                      </p:to>
                                    </p:set>
                                    <p:animEffect filter="image" prLst="opacity: 0.25">
                                      <p:cBhvr rctx="IE">
                                        <p:cTn id="13" dur="indefinite"/>
                                        <p:tgtEl>
                                          <p:spTgt spid="633859">
                                            <p:txEl>
                                              <p:pRg st="4" end="4"/>
                                            </p:txEl>
                                          </p:spTgt>
                                        </p:tgtEl>
                                      </p:cBhvr>
                                    </p:animEffect>
                                  </p:childTnLst>
                                </p:cTn>
                              </p:par>
                              <p:par>
                                <p:cTn id="14" presetID="9" presetClass="emph" presetSubtype="0" grpId="0" nodeType="withEffect">
                                  <p:stCondLst>
                                    <p:cond delay="0"/>
                                  </p:stCondLst>
                                  <p:childTnLst>
                                    <p:set>
                                      <p:cBhvr rctx="PPT">
                                        <p:cTn id="15" dur="indefinite"/>
                                        <p:tgtEl>
                                          <p:spTgt spid="633859">
                                            <p:txEl>
                                              <p:pRg st="7" end="7"/>
                                            </p:txEl>
                                          </p:spTgt>
                                        </p:tgtEl>
                                        <p:attrNameLst>
                                          <p:attrName>style.opacity</p:attrName>
                                        </p:attrNameLst>
                                      </p:cBhvr>
                                      <p:to>
                                        <p:strVal val="0.25"/>
                                      </p:to>
                                    </p:set>
                                    <p:animEffect filter="image" prLst="opacity: 0.25">
                                      <p:cBhvr rctx="IE">
                                        <p:cTn id="16" dur="indefinite"/>
                                        <p:tgtEl>
                                          <p:spTgt spid="633859">
                                            <p:txEl>
                                              <p:pRg st="7" end="7"/>
                                            </p:txEl>
                                          </p:spTgt>
                                        </p:tgtEl>
                                      </p:cBhvr>
                                    </p:animEffect>
                                  </p:childTnLst>
                                </p:cTn>
                              </p:par>
                              <p:par>
                                <p:cTn id="17" presetID="9" presetClass="emph" presetSubtype="0" grpId="1" nodeType="withEffect">
                                  <p:stCondLst>
                                    <p:cond delay="0"/>
                                  </p:stCondLst>
                                  <p:childTnLst>
                                    <p:set>
                                      <p:cBhvr rctx="PPT">
                                        <p:cTn id="18" dur="indefinite"/>
                                        <p:tgtEl>
                                          <p:spTgt spid="633859">
                                            <p:txEl>
                                              <p:pRg st="0" end="0"/>
                                            </p:txEl>
                                          </p:spTgt>
                                        </p:tgtEl>
                                        <p:attrNameLst>
                                          <p:attrName>style.opacity</p:attrName>
                                        </p:attrNameLst>
                                      </p:cBhvr>
                                      <p:to>
                                        <p:strVal val="1.0"/>
                                      </p:to>
                                    </p:set>
                                    <p:animEffect filter="image" prLst="opacity: 1.0">
                                      <p:cBhvr rctx="IE">
                                        <p:cTn id="19" dur="indefinite"/>
                                        <p:tgtEl>
                                          <p:spTgt spid="633859">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mph" presetSubtype="0" grpId="1" nodeType="clickEffect">
                                  <p:stCondLst>
                                    <p:cond delay="0"/>
                                  </p:stCondLst>
                                  <p:childTnLst>
                                    <p:set>
                                      <p:cBhvr rctx="PPT">
                                        <p:cTn id="23" dur="indefinite"/>
                                        <p:tgtEl>
                                          <p:spTgt spid="633859">
                                            <p:txEl>
                                              <p:pRg st="2" end="2"/>
                                            </p:txEl>
                                          </p:spTgt>
                                        </p:tgtEl>
                                        <p:attrNameLst>
                                          <p:attrName>style.opacity</p:attrName>
                                        </p:attrNameLst>
                                      </p:cBhvr>
                                      <p:to>
                                        <p:strVal val="1.0"/>
                                      </p:to>
                                    </p:set>
                                    <p:animEffect filter="image" prLst="opacity: 1.0">
                                      <p:cBhvr rctx="IE">
                                        <p:cTn id="24" dur="indefinite"/>
                                        <p:tgtEl>
                                          <p:spTgt spid="633859">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mph" presetSubtype="0" grpId="1" nodeType="clickEffect">
                                  <p:stCondLst>
                                    <p:cond delay="0"/>
                                  </p:stCondLst>
                                  <p:childTnLst>
                                    <p:set>
                                      <p:cBhvr rctx="PPT">
                                        <p:cTn id="28" dur="indefinite"/>
                                        <p:tgtEl>
                                          <p:spTgt spid="633859">
                                            <p:txEl>
                                              <p:pRg st="4" end="4"/>
                                            </p:txEl>
                                          </p:spTgt>
                                        </p:tgtEl>
                                        <p:attrNameLst>
                                          <p:attrName>style.opacity</p:attrName>
                                        </p:attrNameLst>
                                      </p:cBhvr>
                                      <p:to>
                                        <p:strVal val="1.0"/>
                                      </p:to>
                                    </p:set>
                                    <p:animEffect filter="image" prLst="opacity: 1.0">
                                      <p:cBhvr rctx="IE">
                                        <p:cTn id="29" dur="indefinite"/>
                                        <p:tgtEl>
                                          <p:spTgt spid="6338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3859" grpId="0" build="allAtOnce"/>
      <p:bldP spid="633859" grpI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50938" y="304800"/>
            <a:ext cx="7793037" cy="1447800"/>
          </a:xfrm>
        </p:spPr>
        <p:txBody>
          <a:bodyPr/>
          <a:lstStyle/>
          <a:p>
            <a:pPr algn="ctr"/>
            <a:r>
              <a:rPr lang="en-US" b="1" dirty="0" smtClean="0"/>
              <a:t>Stock Selection Guide Plus</a:t>
            </a:r>
            <a:br>
              <a:rPr lang="en-US" b="1" dirty="0" smtClean="0"/>
            </a:br>
            <a:r>
              <a:rPr lang="en-US" sz="3200" b="1" dirty="0" smtClean="0"/>
              <a:t>Page 2</a:t>
            </a:r>
            <a:endParaRPr lang="en-US" b="1" dirty="0"/>
          </a:p>
        </p:txBody>
      </p:sp>
      <p:sp>
        <p:nvSpPr>
          <p:cNvPr id="2" name="Slide Number Placeholder 1"/>
          <p:cNvSpPr>
            <a:spLocks noGrp="1"/>
          </p:cNvSpPr>
          <p:nvPr>
            <p:ph type="sldNum" sz="quarter" idx="12"/>
          </p:nvPr>
        </p:nvSpPr>
        <p:spPr/>
        <p:txBody>
          <a:bodyPr/>
          <a:lstStyle/>
          <a:p>
            <a:pPr>
              <a:defRPr/>
            </a:pPr>
            <a:fld id="{69605F2C-BA01-450B-BE5A-4BC1E3F6372C}" type="slidenum">
              <a:rPr lang="en-US" smtClean="0"/>
              <a:pPr>
                <a:defRPr/>
              </a:pPr>
              <a:t>32</a:t>
            </a:fld>
            <a:endParaRPr lang="en-US" dirty="0"/>
          </a:p>
        </p:txBody>
      </p:sp>
      <p:sp>
        <p:nvSpPr>
          <p:cNvPr id="8" name="TextBox 7"/>
          <p:cNvSpPr txBox="1"/>
          <p:nvPr/>
        </p:nvSpPr>
        <p:spPr>
          <a:xfrm>
            <a:off x="152400" y="3352800"/>
            <a:ext cx="2514600" cy="1015663"/>
          </a:xfrm>
          <a:prstGeom prst="rect">
            <a:avLst/>
          </a:prstGeom>
          <a:solidFill>
            <a:schemeClr val="bg1"/>
          </a:solidFill>
          <a:ln w="57150">
            <a:solidFill>
              <a:srgbClr val="FF0000"/>
            </a:solidFill>
          </a:ln>
        </p:spPr>
        <p:txBody>
          <a:bodyPr wrap="square" rtlCol="0">
            <a:spAutoFit/>
          </a:bodyPr>
          <a:lstStyle/>
          <a:p>
            <a:pPr algn="ctr"/>
            <a:r>
              <a:rPr lang="en-US" sz="2000" b="1" dirty="0" smtClean="0">
                <a:latin typeface="Arial" pitchFamily="34" charset="0"/>
                <a:cs typeface="Arial" pitchFamily="34" charset="0"/>
              </a:rPr>
              <a:t>Data for Cognizant Tech Solutions, </a:t>
            </a:r>
          </a:p>
          <a:p>
            <a:pPr algn="ctr"/>
            <a:r>
              <a:rPr lang="en-US" sz="2000" b="1" dirty="0" smtClean="0">
                <a:solidFill>
                  <a:srgbClr val="000099"/>
                </a:solidFill>
                <a:latin typeface="Arial" pitchFamily="34" charset="0"/>
                <a:cs typeface="Arial" pitchFamily="34" charset="0"/>
              </a:rPr>
              <a:t>FY 2016, Q3</a:t>
            </a:r>
            <a:endParaRPr lang="en-US" sz="2000" b="1" dirty="0">
              <a:solidFill>
                <a:srgbClr val="000099"/>
              </a:solidFill>
              <a:latin typeface="Arial" pitchFamily="34" charset="0"/>
              <a:cs typeface="Arial" pitchFamily="34" charset="0"/>
            </a:endParaRPr>
          </a:p>
        </p:txBody>
      </p:sp>
      <p:pic>
        <p:nvPicPr>
          <p:cNvPr id="1026" name="Picture 2"/>
          <p:cNvPicPr>
            <a:picLocks noChangeAspect="1" noChangeArrowheads="1"/>
          </p:cNvPicPr>
          <p:nvPr/>
        </p:nvPicPr>
        <p:blipFill>
          <a:blip r:embed="rId3" cstate="print"/>
          <a:srcRect/>
          <a:stretch>
            <a:fillRect/>
          </a:stretch>
        </p:blipFill>
        <p:spPr bwMode="auto">
          <a:xfrm>
            <a:off x="2819400" y="1828800"/>
            <a:ext cx="4495800" cy="4876800"/>
          </a:xfrm>
          <a:prstGeom prst="rect">
            <a:avLst/>
          </a:prstGeom>
          <a:noFill/>
          <a:ln w="9525">
            <a:noFill/>
            <a:miter lim="800000"/>
            <a:headEnd/>
            <a:tailEnd/>
          </a:ln>
        </p:spPr>
      </p:pic>
      <p:sp>
        <p:nvSpPr>
          <p:cNvPr id="7" name="Footer Placeholder 3"/>
          <p:cNvSpPr>
            <a:spLocks noGrp="1"/>
          </p:cNvSpPr>
          <p:nvPr>
            <p:ph type="ftr" sz="quarter" idx="11"/>
          </p:nvPr>
        </p:nvSpPr>
        <p:spPr>
          <a:xfrm>
            <a:off x="533400" y="6243638"/>
            <a:ext cx="26670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2438400" y="381000"/>
            <a:ext cx="4419600" cy="624840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pPr>
              <a:defRPr/>
            </a:pPr>
            <a:fld id="{DCD43F38-CB77-4A55-AFA6-2EDDE311B460}" type="slidenum">
              <a:rPr lang="en-US" smtClean="0"/>
              <a:pPr>
                <a:defRPr/>
              </a:pPr>
              <a:t>33</a:t>
            </a:fld>
            <a:endParaRPr lang="en-US" dirty="0"/>
          </a:p>
        </p:txBody>
      </p:sp>
      <p:sp>
        <p:nvSpPr>
          <p:cNvPr id="6" name="Rectangle 5"/>
          <p:cNvSpPr/>
          <p:nvPr/>
        </p:nvSpPr>
        <p:spPr bwMode="auto">
          <a:xfrm>
            <a:off x="2438400" y="381000"/>
            <a:ext cx="4419600" cy="8382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7" name="TextBox 6"/>
          <p:cNvSpPr txBox="1"/>
          <p:nvPr/>
        </p:nvSpPr>
        <p:spPr>
          <a:xfrm>
            <a:off x="228600" y="533400"/>
            <a:ext cx="1905000" cy="892552"/>
          </a:xfrm>
          <a:prstGeom prst="rect">
            <a:avLst/>
          </a:prstGeom>
          <a:noFill/>
        </p:spPr>
        <p:txBody>
          <a:bodyPr wrap="square" rtlCol="0">
            <a:spAutoFit/>
          </a:bodyPr>
          <a:lstStyle/>
          <a:p>
            <a:r>
              <a:rPr lang="en-US" sz="2600" b="1" dirty="0" smtClean="0">
                <a:latin typeface="+mn-lt"/>
              </a:rPr>
              <a:t>SSG Plus Page 2</a:t>
            </a:r>
            <a:endParaRPr lang="en-US" sz="2600" b="1" dirty="0">
              <a:latin typeface="+mn-lt"/>
            </a:endParaRPr>
          </a:p>
        </p:txBody>
      </p:sp>
      <p:sp>
        <p:nvSpPr>
          <p:cNvPr id="8" name="TextBox 7"/>
          <p:cNvSpPr txBox="1"/>
          <p:nvPr/>
        </p:nvSpPr>
        <p:spPr>
          <a:xfrm>
            <a:off x="7315200" y="838200"/>
            <a:ext cx="1600200" cy="892552"/>
          </a:xfrm>
          <a:prstGeom prst="rect">
            <a:avLst/>
          </a:prstGeom>
          <a:noFill/>
        </p:spPr>
        <p:txBody>
          <a:bodyPr wrap="square" rtlCol="0">
            <a:spAutoFit/>
          </a:bodyPr>
          <a:lstStyle/>
          <a:p>
            <a:r>
              <a:rPr lang="en-US" sz="2600" b="1" dirty="0" smtClean="0">
                <a:latin typeface="+mn-lt"/>
              </a:rPr>
              <a:t>Quality Analysis</a:t>
            </a:r>
            <a:endParaRPr lang="en-US" sz="2600" b="1" dirty="0">
              <a:latin typeface="+mn-lt"/>
            </a:endParaRPr>
          </a:p>
        </p:txBody>
      </p:sp>
      <p:cxnSp>
        <p:nvCxnSpPr>
          <p:cNvPr id="10" name="Straight Arrow Connector 9"/>
          <p:cNvCxnSpPr>
            <a:endCxn id="6" idx="3"/>
          </p:cNvCxnSpPr>
          <p:nvPr/>
        </p:nvCxnSpPr>
        <p:spPr bwMode="auto">
          <a:xfrm flipH="1" flipV="1">
            <a:off x="6858000" y="800100"/>
            <a:ext cx="533400" cy="419100"/>
          </a:xfrm>
          <a:prstGeom prst="straightConnector1">
            <a:avLst/>
          </a:prstGeom>
          <a:noFill/>
          <a:ln w="57150" cap="flat" cmpd="sng" algn="ctr">
            <a:solidFill>
              <a:srgbClr val="FF0000"/>
            </a:solidFill>
            <a:prstDash val="solid"/>
            <a:round/>
            <a:headEnd type="none" w="med" len="med"/>
            <a:tailEnd type="arrow"/>
          </a:ln>
          <a:effectLst/>
        </p:spPr>
      </p:cxnSp>
      <p:sp>
        <p:nvSpPr>
          <p:cNvPr id="13" name="Rectangle 12"/>
          <p:cNvSpPr/>
          <p:nvPr/>
        </p:nvSpPr>
        <p:spPr bwMode="auto">
          <a:xfrm>
            <a:off x="2438400" y="1219200"/>
            <a:ext cx="4419600" cy="1524000"/>
          </a:xfrm>
          <a:prstGeom prst="rect">
            <a:avLst/>
          </a:prstGeom>
          <a:noFill/>
          <a:ln w="57150" cap="flat" cmpd="sng" algn="ctr">
            <a:solidFill>
              <a:srgbClr val="0000FF"/>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14" name="TextBox 13"/>
          <p:cNvSpPr txBox="1"/>
          <p:nvPr/>
        </p:nvSpPr>
        <p:spPr>
          <a:xfrm>
            <a:off x="0" y="1905000"/>
            <a:ext cx="2514600" cy="1938992"/>
          </a:xfrm>
          <a:prstGeom prst="rect">
            <a:avLst/>
          </a:prstGeom>
          <a:noFill/>
        </p:spPr>
        <p:txBody>
          <a:bodyPr wrap="square" rtlCol="0">
            <a:spAutoFit/>
          </a:bodyPr>
          <a:lstStyle/>
          <a:p>
            <a:r>
              <a:rPr lang="en-US" sz="2400" b="1" dirty="0" smtClean="0">
                <a:latin typeface="+mn-lt"/>
              </a:rPr>
              <a:t>High/Low Price, Price/Earnings Ratio, and Dividend Analysis</a:t>
            </a:r>
            <a:endParaRPr lang="en-US" sz="2400" b="1" dirty="0">
              <a:latin typeface="+mn-lt"/>
            </a:endParaRPr>
          </a:p>
        </p:txBody>
      </p:sp>
      <p:cxnSp>
        <p:nvCxnSpPr>
          <p:cNvPr id="18" name="Straight Arrow Connector 17"/>
          <p:cNvCxnSpPr/>
          <p:nvPr/>
        </p:nvCxnSpPr>
        <p:spPr bwMode="auto">
          <a:xfrm flipV="1">
            <a:off x="1447800" y="2514600"/>
            <a:ext cx="990600" cy="685800"/>
          </a:xfrm>
          <a:prstGeom prst="straightConnector1">
            <a:avLst/>
          </a:prstGeom>
          <a:noFill/>
          <a:ln w="57150" cap="flat" cmpd="sng" algn="ctr">
            <a:solidFill>
              <a:srgbClr val="0000FF"/>
            </a:solidFill>
            <a:prstDash val="solid"/>
            <a:round/>
            <a:headEnd type="none" w="med" len="med"/>
            <a:tailEnd type="arrow"/>
          </a:ln>
          <a:effectLst/>
        </p:spPr>
      </p:cxnSp>
      <p:sp>
        <p:nvSpPr>
          <p:cNvPr id="21" name="TextBox 20"/>
          <p:cNvSpPr txBox="1"/>
          <p:nvPr/>
        </p:nvSpPr>
        <p:spPr>
          <a:xfrm>
            <a:off x="6934200" y="2971800"/>
            <a:ext cx="2209800" cy="1569660"/>
          </a:xfrm>
          <a:prstGeom prst="rect">
            <a:avLst/>
          </a:prstGeom>
          <a:noFill/>
        </p:spPr>
        <p:txBody>
          <a:bodyPr wrap="square" rtlCol="0">
            <a:spAutoFit/>
          </a:bodyPr>
          <a:lstStyle/>
          <a:p>
            <a:r>
              <a:rPr lang="en-US" sz="2400" b="1" dirty="0" smtClean="0">
                <a:latin typeface="+mn-lt"/>
              </a:rPr>
              <a:t>Evaluating Reward and Risk over the Next 5 Years</a:t>
            </a:r>
            <a:endParaRPr lang="en-US" sz="2400" b="1" dirty="0">
              <a:latin typeface="+mn-lt"/>
            </a:endParaRPr>
          </a:p>
        </p:txBody>
      </p:sp>
      <p:sp>
        <p:nvSpPr>
          <p:cNvPr id="22" name="Rectangle 21"/>
          <p:cNvSpPr/>
          <p:nvPr/>
        </p:nvSpPr>
        <p:spPr bwMode="auto">
          <a:xfrm>
            <a:off x="2438400" y="2743200"/>
            <a:ext cx="4419600" cy="2514600"/>
          </a:xfrm>
          <a:prstGeom prst="rect">
            <a:avLst/>
          </a:prstGeom>
          <a:noFill/>
          <a:ln w="57150" cap="flat" cmpd="sng" algn="ctr">
            <a:solidFill>
              <a:srgbClr val="92D05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cxnSp>
        <p:nvCxnSpPr>
          <p:cNvPr id="24" name="Straight Arrow Connector 23"/>
          <p:cNvCxnSpPr>
            <a:stCxn id="21" idx="2"/>
          </p:cNvCxnSpPr>
          <p:nvPr/>
        </p:nvCxnSpPr>
        <p:spPr bwMode="auto">
          <a:xfrm flipH="1">
            <a:off x="6858000" y="4541460"/>
            <a:ext cx="1181100" cy="182940"/>
          </a:xfrm>
          <a:prstGeom prst="straightConnector1">
            <a:avLst/>
          </a:prstGeom>
          <a:noFill/>
          <a:ln w="57150" cap="flat" cmpd="sng" algn="ctr">
            <a:solidFill>
              <a:srgbClr val="92D050"/>
            </a:solidFill>
            <a:prstDash val="solid"/>
            <a:round/>
            <a:headEnd type="none" w="med" len="med"/>
            <a:tailEnd type="arrow"/>
          </a:ln>
          <a:effectLst/>
        </p:spPr>
      </p:cxnSp>
      <p:sp>
        <p:nvSpPr>
          <p:cNvPr id="25" name="TextBox 24"/>
          <p:cNvSpPr txBox="1"/>
          <p:nvPr/>
        </p:nvSpPr>
        <p:spPr>
          <a:xfrm>
            <a:off x="152400" y="4267200"/>
            <a:ext cx="2133600" cy="830997"/>
          </a:xfrm>
          <a:prstGeom prst="rect">
            <a:avLst/>
          </a:prstGeom>
          <a:noFill/>
        </p:spPr>
        <p:txBody>
          <a:bodyPr wrap="square" rtlCol="0">
            <a:spAutoFit/>
          </a:bodyPr>
          <a:lstStyle/>
          <a:p>
            <a:r>
              <a:rPr lang="en-US" sz="2400" b="1" dirty="0" smtClean="0">
                <a:latin typeface="+mn-lt"/>
              </a:rPr>
              <a:t>Total Return Analysis</a:t>
            </a:r>
            <a:endParaRPr lang="en-US" sz="2400" b="1" dirty="0">
              <a:latin typeface="+mn-lt"/>
            </a:endParaRPr>
          </a:p>
        </p:txBody>
      </p:sp>
      <p:sp>
        <p:nvSpPr>
          <p:cNvPr id="26" name="Rectangle 25"/>
          <p:cNvSpPr/>
          <p:nvPr/>
        </p:nvSpPr>
        <p:spPr bwMode="auto">
          <a:xfrm>
            <a:off x="2438400" y="5257800"/>
            <a:ext cx="4419600" cy="13716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cxnSp>
        <p:nvCxnSpPr>
          <p:cNvPr id="28" name="Straight Arrow Connector 27"/>
          <p:cNvCxnSpPr>
            <a:stCxn id="25" idx="2"/>
          </p:cNvCxnSpPr>
          <p:nvPr/>
        </p:nvCxnSpPr>
        <p:spPr bwMode="auto">
          <a:xfrm>
            <a:off x="1219200" y="5098197"/>
            <a:ext cx="1143000" cy="769203"/>
          </a:xfrm>
          <a:prstGeom prst="straightConnector1">
            <a:avLst/>
          </a:prstGeom>
          <a:noFill/>
          <a:ln w="57150" cap="flat" cmpd="sng" algn="ctr">
            <a:solidFill>
              <a:srgbClr val="FF0000"/>
            </a:solidFill>
            <a:prstDash val="solid"/>
            <a:round/>
            <a:headEnd type="none" w="med" len="med"/>
            <a:tailEnd type="arrow"/>
          </a:ln>
          <a:effectLst/>
        </p:spPr>
      </p:cxnSp>
      <p:sp>
        <p:nvSpPr>
          <p:cNvPr id="20" name="Footer Placeholder 3"/>
          <p:cNvSpPr>
            <a:spLocks noGrp="1"/>
          </p:cNvSpPr>
          <p:nvPr>
            <p:ph type="ftr" sz="quarter" idx="11"/>
          </p:nvPr>
        </p:nvSpPr>
        <p:spPr>
          <a:xfrm>
            <a:off x="533400" y="6243638"/>
            <a:ext cx="26670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13" grpId="0" animBg="1"/>
      <p:bldP spid="14" grpId="0"/>
      <p:bldP spid="21" grpId="0"/>
      <p:bldP spid="22" grpId="0" animBg="1"/>
      <p:bldP spid="25" grpId="0"/>
      <p:bldP spid="2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Definitions for Section 2 of the SSG</a:t>
            </a:r>
            <a:endParaRPr lang="en-US" b="1" dirty="0"/>
          </a:p>
        </p:txBody>
      </p:sp>
      <p:sp>
        <p:nvSpPr>
          <p:cNvPr id="4" name="Content Placeholder 3"/>
          <p:cNvSpPr>
            <a:spLocks noGrp="1"/>
          </p:cNvSpPr>
          <p:nvPr>
            <p:ph idx="1"/>
          </p:nvPr>
        </p:nvSpPr>
        <p:spPr>
          <a:xfrm>
            <a:off x="457200" y="2438400"/>
            <a:ext cx="8497888" cy="3694112"/>
          </a:xfrm>
          <a:ln>
            <a:noFill/>
          </a:ln>
        </p:spPr>
        <p:txBody>
          <a:bodyPr/>
          <a:lstStyle/>
          <a:p>
            <a:pPr>
              <a:buSzPct val="115000"/>
              <a:buFont typeface="Wingdings" pitchFamily="2" charset="2"/>
              <a:buChar char="§"/>
            </a:pPr>
            <a:r>
              <a:rPr lang="en-US" sz="2200" b="1" dirty="0" smtClean="0"/>
              <a:t>Pre-tax Profit on Sales = (Pre-tax Profit </a:t>
            </a:r>
            <a:r>
              <a:rPr lang="en-US" sz="2200" b="1" dirty="0" smtClean="0">
                <a:solidFill>
                  <a:srgbClr val="FF0000"/>
                </a:solidFill>
              </a:rPr>
              <a:t>÷ </a:t>
            </a:r>
            <a:r>
              <a:rPr lang="en-US" sz="2200" b="1" dirty="0" smtClean="0"/>
              <a:t>Sales) </a:t>
            </a:r>
            <a:r>
              <a:rPr lang="en-US" sz="2200" b="1" dirty="0" smtClean="0">
                <a:solidFill>
                  <a:srgbClr val="FF0000"/>
                </a:solidFill>
              </a:rPr>
              <a:t>x</a:t>
            </a:r>
            <a:r>
              <a:rPr lang="en-US" sz="2200" b="1" dirty="0" smtClean="0"/>
              <a:t> 100</a:t>
            </a:r>
          </a:p>
          <a:p>
            <a:endParaRPr lang="en-US" sz="1200" b="1" dirty="0" smtClean="0"/>
          </a:p>
          <a:p>
            <a:r>
              <a:rPr lang="en-US" sz="2200" b="1" dirty="0" smtClean="0"/>
              <a:t>Shareholder’s Equity = Assets </a:t>
            </a:r>
            <a:r>
              <a:rPr lang="en-US" sz="2200" b="1" dirty="0" smtClean="0">
                <a:solidFill>
                  <a:srgbClr val="FF0000"/>
                </a:solidFill>
              </a:rPr>
              <a:t>–</a:t>
            </a:r>
            <a:r>
              <a:rPr lang="en-US" sz="2200" b="1" dirty="0" smtClean="0"/>
              <a:t> Liabilities</a:t>
            </a:r>
          </a:p>
          <a:p>
            <a:endParaRPr lang="en-US" sz="1200" b="1" dirty="0" smtClean="0"/>
          </a:p>
          <a:p>
            <a:r>
              <a:rPr lang="en-US" sz="2200" b="1" dirty="0" smtClean="0"/>
              <a:t>Return on Equity (ROE) = (Net Income </a:t>
            </a:r>
            <a:r>
              <a:rPr lang="en-US" sz="2200" b="1" dirty="0" smtClean="0">
                <a:solidFill>
                  <a:srgbClr val="FF0000"/>
                </a:solidFill>
              </a:rPr>
              <a:t>÷ </a:t>
            </a:r>
            <a:r>
              <a:rPr lang="en-US" sz="2200" b="1" dirty="0" smtClean="0"/>
              <a:t>Shareholder’s Equity) </a:t>
            </a:r>
            <a:r>
              <a:rPr lang="en-US" sz="2200" b="1" dirty="0" smtClean="0">
                <a:solidFill>
                  <a:srgbClr val="FF0000"/>
                </a:solidFill>
              </a:rPr>
              <a:t>x</a:t>
            </a:r>
            <a:r>
              <a:rPr lang="en-US" sz="2200" b="1" dirty="0" smtClean="0"/>
              <a:t> 100</a:t>
            </a:r>
          </a:p>
          <a:p>
            <a:endParaRPr lang="en-US" sz="1200" b="1" dirty="0" smtClean="0"/>
          </a:p>
          <a:p>
            <a:r>
              <a:rPr lang="en-US" sz="2200" b="1" dirty="0" smtClean="0"/>
              <a:t>%Debt to Capital = (Total Debt </a:t>
            </a:r>
            <a:r>
              <a:rPr lang="en-US" sz="2200" b="1" dirty="0" smtClean="0">
                <a:solidFill>
                  <a:srgbClr val="FF0000"/>
                </a:solidFill>
              </a:rPr>
              <a:t>÷ </a:t>
            </a:r>
            <a:r>
              <a:rPr lang="en-US" sz="2200" b="1" dirty="0" smtClean="0"/>
              <a:t>Capital) </a:t>
            </a:r>
            <a:r>
              <a:rPr lang="en-US" sz="2200" b="1" dirty="0" smtClean="0">
                <a:solidFill>
                  <a:srgbClr val="FF0000"/>
                </a:solidFill>
              </a:rPr>
              <a:t>x</a:t>
            </a:r>
            <a:r>
              <a:rPr lang="en-US" sz="2200" b="1" dirty="0" smtClean="0"/>
              <a:t> 100</a:t>
            </a:r>
            <a:endParaRPr lang="en-US" sz="2200" b="1" dirty="0"/>
          </a:p>
        </p:txBody>
      </p:sp>
      <p:sp>
        <p:nvSpPr>
          <p:cNvPr id="3" name="Slide Number Placeholder 2"/>
          <p:cNvSpPr>
            <a:spLocks noGrp="1"/>
          </p:cNvSpPr>
          <p:nvPr>
            <p:ph type="sldNum" sz="quarter" idx="12"/>
          </p:nvPr>
        </p:nvSpPr>
        <p:spPr/>
        <p:txBody>
          <a:bodyPr/>
          <a:lstStyle/>
          <a:p>
            <a:pPr>
              <a:defRPr/>
            </a:pPr>
            <a:fld id="{DCD43F38-CB77-4A55-AFA6-2EDDE311B460}" type="slidenum">
              <a:rPr lang="en-US" smtClean="0"/>
              <a:pPr>
                <a:defRPr/>
              </a:pPr>
              <a:t>34</a:t>
            </a:fld>
            <a:endParaRPr lang="en-US" dirty="0"/>
          </a:p>
        </p:txBody>
      </p:sp>
      <p:sp>
        <p:nvSpPr>
          <p:cNvPr id="5" name="Footer Placeholder 3"/>
          <p:cNvSpPr>
            <a:spLocks noGrp="1"/>
          </p:cNvSpPr>
          <p:nvPr>
            <p:ph type="ftr" sz="quarter" idx="11"/>
          </p:nvPr>
        </p:nvSpPr>
        <p:spPr>
          <a:xfrm>
            <a:off x="533400" y="6243638"/>
            <a:ext cx="26670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p:cNvSpPr>
            <a:spLocks noGrp="1"/>
          </p:cNvSpPr>
          <p:nvPr>
            <p:ph type="sldNum" sz="quarter" idx="12"/>
          </p:nvPr>
        </p:nvSpPr>
        <p:spPr>
          <a:noFill/>
        </p:spPr>
        <p:txBody>
          <a:bodyPr/>
          <a:lstStyle/>
          <a:p>
            <a:fld id="{330EB82A-7E62-46A0-965C-5DB76999741A}" type="slidenum">
              <a:rPr lang="en-US" smtClean="0"/>
              <a:pPr/>
              <a:t>35</a:t>
            </a:fld>
            <a:endParaRPr lang="en-US" smtClean="0"/>
          </a:p>
        </p:txBody>
      </p:sp>
      <p:sp>
        <p:nvSpPr>
          <p:cNvPr id="6147" name="Rectangle 2"/>
          <p:cNvSpPr>
            <a:spLocks noGrp="1" noChangeArrowheads="1"/>
          </p:cNvSpPr>
          <p:nvPr>
            <p:ph type="title"/>
          </p:nvPr>
        </p:nvSpPr>
        <p:spPr/>
        <p:txBody>
          <a:bodyPr/>
          <a:lstStyle/>
          <a:p>
            <a:pPr algn="ctr" eaLnBrk="1" hangingPunct="1"/>
            <a:r>
              <a:rPr lang="en-US" b="1" dirty="0" smtClean="0">
                <a:solidFill>
                  <a:schemeClr val="folHlink"/>
                </a:solidFill>
                <a:latin typeface="Arial" charset="0"/>
                <a:cs typeface="Arial" charset="0"/>
              </a:rPr>
              <a:t>Management’s Three Jobs</a:t>
            </a:r>
          </a:p>
        </p:txBody>
      </p:sp>
      <p:sp>
        <p:nvSpPr>
          <p:cNvPr id="51203" name="Rectangle 3"/>
          <p:cNvSpPr>
            <a:spLocks noGrp="1" noChangeArrowheads="1"/>
          </p:cNvSpPr>
          <p:nvPr>
            <p:ph type="body" idx="1"/>
          </p:nvPr>
        </p:nvSpPr>
        <p:spPr/>
        <p:txBody>
          <a:bodyPr/>
          <a:lstStyle/>
          <a:p>
            <a:pPr eaLnBrk="1" hangingPunct="1">
              <a:buClr>
                <a:schemeClr val="hlink"/>
              </a:buClr>
              <a:buSzPct val="55000"/>
            </a:pPr>
            <a:r>
              <a:rPr lang="en-US" b="1" dirty="0" smtClean="0">
                <a:latin typeface="Arial" charset="0"/>
                <a:cs typeface="Arial" charset="0"/>
              </a:rPr>
              <a:t>Make Money </a:t>
            </a:r>
            <a:r>
              <a:rPr lang="en-US" b="1" dirty="0" smtClean="0">
                <a:solidFill>
                  <a:schemeClr val="folHlink"/>
                </a:solidFill>
                <a:latin typeface="Arial" charset="0"/>
                <a:cs typeface="Arial" charset="0"/>
              </a:rPr>
              <a:t>to invest in new assets (Pre-Tax Profit on Sales)</a:t>
            </a:r>
          </a:p>
          <a:p>
            <a:pPr eaLnBrk="1" hangingPunct="1">
              <a:buClr>
                <a:schemeClr val="hlink"/>
              </a:buClr>
              <a:buSzPct val="55000"/>
            </a:pPr>
            <a:r>
              <a:rPr lang="en-US" b="1" dirty="0" smtClean="0">
                <a:latin typeface="Arial" charset="0"/>
                <a:cs typeface="Arial" charset="0"/>
              </a:rPr>
              <a:t>Spend Money </a:t>
            </a:r>
            <a:r>
              <a:rPr lang="en-US" b="1" dirty="0" smtClean="0">
                <a:solidFill>
                  <a:schemeClr val="folHlink"/>
                </a:solidFill>
                <a:latin typeface="Arial" charset="0"/>
                <a:cs typeface="Arial" charset="0"/>
              </a:rPr>
              <a:t>to increase shareholders’ equity (Return on Equity)</a:t>
            </a:r>
          </a:p>
          <a:p>
            <a:pPr eaLnBrk="1" hangingPunct="1">
              <a:buClr>
                <a:schemeClr val="hlink"/>
              </a:buClr>
              <a:buSzPct val="55000"/>
            </a:pPr>
            <a:r>
              <a:rPr lang="en-US" b="1" dirty="0" smtClean="0">
                <a:latin typeface="Arial" charset="0"/>
                <a:cs typeface="Arial" charset="0"/>
              </a:rPr>
              <a:t>Control Debt </a:t>
            </a:r>
            <a:r>
              <a:rPr lang="en-US" b="1" dirty="0" smtClean="0">
                <a:solidFill>
                  <a:schemeClr val="folHlink"/>
                </a:solidFill>
                <a:latin typeface="Arial" charset="0"/>
                <a:cs typeface="Arial" charset="0"/>
              </a:rPr>
              <a:t>to grow sales and earnings from organic resources (Percent Debt to Capital)</a:t>
            </a:r>
            <a:endParaRPr lang="en-US" b="1" dirty="0" smtClean="0">
              <a:latin typeface="Arial" charset="0"/>
              <a:cs typeface="Arial" charset="0"/>
            </a:endParaRPr>
          </a:p>
          <a:p>
            <a:pPr eaLnBrk="1" hangingPunct="1">
              <a:buClr>
                <a:schemeClr val="hlink"/>
              </a:buClr>
              <a:buSzPct val="55000"/>
            </a:pPr>
            <a:endParaRPr lang="en-US" sz="3600" b="1" dirty="0" smtClean="0">
              <a:solidFill>
                <a:schemeClr val="folHlink"/>
              </a:solidFill>
              <a:latin typeface="Arial" charset="0"/>
              <a:cs typeface="Arial" charset="0"/>
            </a:endParaRPr>
          </a:p>
        </p:txBody>
      </p:sp>
      <p:sp>
        <p:nvSpPr>
          <p:cNvPr id="5" name="Footer Placeholder 3"/>
          <p:cNvSpPr>
            <a:spLocks noGrp="1"/>
          </p:cNvSpPr>
          <p:nvPr>
            <p:ph type="ftr" sz="quarter" idx="11"/>
          </p:nvPr>
        </p:nvSpPr>
        <p:spPr>
          <a:xfrm>
            <a:off x="533400" y="6243638"/>
            <a:ext cx="26670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0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228600" y="685801"/>
            <a:ext cx="8686800" cy="2743200"/>
          </a:xfrm>
          <a:prstGeom prst="rect">
            <a:avLst/>
          </a:prstGeom>
          <a:noFill/>
          <a:ln w="9525">
            <a:noFill/>
            <a:miter lim="800000"/>
            <a:headEnd/>
            <a:tailEnd/>
          </a:ln>
        </p:spPr>
      </p:pic>
      <p:sp>
        <p:nvSpPr>
          <p:cNvPr id="4" name="Title 3"/>
          <p:cNvSpPr>
            <a:spLocks noGrp="1"/>
          </p:cNvSpPr>
          <p:nvPr>
            <p:ph type="title"/>
          </p:nvPr>
        </p:nvSpPr>
        <p:spPr>
          <a:xfrm>
            <a:off x="1150938" y="214313"/>
            <a:ext cx="7793037" cy="547687"/>
          </a:xfrm>
        </p:spPr>
        <p:txBody>
          <a:bodyPr/>
          <a:lstStyle/>
          <a:p>
            <a:pPr algn="ctr"/>
            <a:r>
              <a:rPr lang="en-US" sz="3200" b="1" dirty="0" smtClean="0"/>
              <a:t>Quality Analysis</a:t>
            </a:r>
            <a:endParaRPr lang="en-US" sz="3200" b="1" dirty="0"/>
          </a:p>
        </p:txBody>
      </p:sp>
      <p:sp>
        <p:nvSpPr>
          <p:cNvPr id="2" name="Slide Number Placeholder 1"/>
          <p:cNvSpPr>
            <a:spLocks noGrp="1"/>
          </p:cNvSpPr>
          <p:nvPr>
            <p:ph type="sldNum" sz="quarter" idx="12"/>
          </p:nvPr>
        </p:nvSpPr>
        <p:spPr/>
        <p:txBody>
          <a:bodyPr/>
          <a:lstStyle/>
          <a:p>
            <a:pPr>
              <a:defRPr/>
            </a:pPr>
            <a:fld id="{69605F2C-BA01-450B-BE5A-4BC1E3F6372C}" type="slidenum">
              <a:rPr lang="en-US" smtClean="0"/>
              <a:pPr>
                <a:defRPr/>
              </a:pPr>
              <a:t>36</a:t>
            </a:fld>
            <a:endParaRPr lang="en-US" dirty="0"/>
          </a:p>
        </p:txBody>
      </p:sp>
      <p:sp>
        <p:nvSpPr>
          <p:cNvPr id="5" name="TextBox 4"/>
          <p:cNvSpPr txBox="1"/>
          <p:nvPr/>
        </p:nvSpPr>
        <p:spPr>
          <a:xfrm>
            <a:off x="304800" y="3352800"/>
            <a:ext cx="8686800" cy="3416320"/>
          </a:xfrm>
          <a:prstGeom prst="rect">
            <a:avLst/>
          </a:prstGeom>
          <a:noFill/>
        </p:spPr>
        <p:txBody>
          <a:bodyPr wrap="square" rtlCol="0">
            <a:spAutoFit/>
          </a:bodyPr>
          <a:lstStyle/>
          <a:p>
            <a:pPr>
              <a:buClr>
                <a:srgbClr val="FF0000"/>
              </a:buClr>
              <a:buSzPct val="125000"/>
              <a:buFont typeface="Wingdings" pitchFamily="2" charset="2"/>
              <a:buChar char="§"/>
            </a:pPr>
            <a:r>
              <a:rPr lang="en-US" sz="2400" b="1" dirty="0" smtClean="0">
                <a:latin typeface="+mn-lt"/>
              </a:rPr>
              <a:t>  General Benchmarks: </a:t>
            </a:r>
          </a:p>
          <a:p>
            <a:pPr lvl="2">
              <a:buClr>
                <a:srgbClr val="0000FF"/>
              </a:buClr>
              <a:buSzPct val="75000"/>
              <a:buFont typeface="Wingdings" pitchFamily="2" charset="2"/>
              <a:buChar char="§"/>
            </a:pPr>
            <a:r>
              <a:rPr lang="en-US" sz="2800" b="1" dirty="0" smtClean="0">
                <a:latin typeface="+mn-lt"/>
              </a:rPr>
              <a:t> </a:t>
            </a:r>
            <a:r>
              <a:rPr lang="en-US" sz="2000" b="1" dirty="0" smtClean="0">
                <a:latin typeface="+mn-lt"/>
              </a:rPr>
              <a:t>Pre-tax Profit on Sales, 15% or greater</a:t>
            </a:r>
          </a:p>
          <a:p>
            <a:pPr lvl="2">
              <a:buClr>
                <a:srgbClr val="0000FF"/>
              </a:buClr>
              <a:buFont typeface="Wingdings" pitchFamily="2" charset="2"/>
              <a:buChar char="§"/>
            </a:pPr>
            <a:r>
              <a:rPr lang="en-US" sz="2000" b="1" dirty="0" smtClean="0">
                <a:latin typeface="+mn-lt"/>
              </a:rPr>
              <a:t>  ROE, 15% or closer to 20% is preferred; don’t like many single digits over time</a:t>
            </a:r>
          </a:p>
          <a:p>
            <a:pPr lvl="2">
              <a:buClr>
                <a:srgbClr val="0000FF"/>
              </a:buClr>
              <a:buFont typeface="Wingdings" pitchFamily="2" charset="2"/>
              <a:buChar char="§"/>
            </a:pPr>
            <a:r>
              <a:rPr lang="en-US" sz="2000" dirty="0" smtClean="0">
                <a:latin typeface="+mn-lt"/>
              </a:rPr>
              <a:t>  </a:t>
            </a:r>
            <a:r>
              <a:rPr lang="en-US" sz="2000" b="1" dirty="0" smtClean="0">
                <a:latin typeface="+mn-lt"/>
              </a:rPr>
              <a:t>Debt to Capital, 33% or less</a:t>
            </a:r>
          </a:p>
          <a:p>
            <a:endParaRPr lang="en-US" sz="800" b="1" dirty="0" smtClean="0">
              <a:latin typeface="+mn-lt"/>
            </a:endParaRPr>
          </a:p>
          <a:p>
            <a:pPr>
              <a:buClr>
                <a:srgbClr val="FF0000"/>
              </a:buClr>
              <a:buSzPct val="125000"/>
              <a:buFont typeface="Wingdings" pitchFamily="2" charset="2"/>
              <a:buChar char="§"/>
            </a:pPr>
            <a:r>
              <a:rPr lang="en-US" sz="2400" b="1" dirty="0" smtClean="0">
                <a:latin typeface="+mn-lt"/>
              </a:rPr>
              <a:t>  Go to Financials at </a:t>
            </a:r>
            <a:r>
              <a:rPr lang="en-US" sz="2400" b="1" dirty="0" smtClean="0">
                <a:solidFill>
                  <a:srgbClr val="FF0000"/>
                </a:solidFill>
                <a:latin typeface="+mn-lt"/>
                <a:hlinkClick r:id="rId3"/>
              </a:rPr>
              <a:t>www.reuters.com</a:t>
            </a:r>
            <a:r>
              <a:rPr lang="en-US" sz="2400" b="1" dirty="0" smtClean="0">
                <a:latin typeface="+mn-lt"/>
              </a:rPr>
              <a:t> to view industry averages as </a:t>
            </a:r>
            <a:r>
              <a:rPr lang="en-US" sz="2400" b="1" dirty="0" smtClean="0">
                <a:solidFill>
                  <a:srgbClr val="FF0000"/>
                </a:solidFill>
                <a:latin typeface="+mn-lt"/>
              </a:rPr>
              <a:t>these benchmarks vary from industry to industry</a:t>
            </a:r>
          </a:p>
          <a:p>
            <a:endParaRPr lang="en-US" sz="2400" b="1" dirty="0">
              <a:latin typeface="+mn-lt"/>
            </a:endParaRPr>
          </a:p>
        </p:txBody>
      </p:sp>
      <p:sp>
        <p:nvSpPr>
          <p:cNvPr id="6" name="Rectangle 5"/>
          <p:cNvSpPr/>
          <p:nvPr/>
        </p:nvSpPr>
        <p:spPr bwMode="auto">
          <a:xfrm>
            <a:off x="304800" y="1981200"/>
            <a:ext cx="8534400" cy="4572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7" name="Rectangle 6"/>
          <p:cNvSpPr/>
          <p:nvPr/>
        </p:nvSpPr>
        <p:spPr bwMode="auto">
          <a:xfrm>
            <a:off x="304800" y="2438400"/>
            <a:ext cx="8534400" cy="4572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8" name="Rectangle 7"/>
          <p:cNvSpPr/>
          <p:nvPr/>
        </p:nvSpPr>
        <p:spPr bwMode="auto">
          <a:xfrm>
            <a:off x="304800" y="2895600"/>
            <a:ext cx="8534400" cy="4572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9" name="Footer Placeholder 3"/>
          <p:cNvSpPr>
            <a:spLocks noGrp="1"/>
          </p:cNvSpPr>
          <p:nvPr>
            <p:ph type="ftr" sz="quarter" idx="11"/>
          </p:nvPr>
        </p:nvSpPr>
        <p:spPr>
          <a:xfrm>
            <a:off x="533400" y="6243638"/>
            <a:ext cx="2667000" cy="457200"/>
          </a:xfrm>
        </p:spPr>
        <p:txBody>
          <a:bodyPr/>
          <a:lstStyle/>
          <a:p>
            <a:pPr algn="l">
              <a:defRPr/>
            </a:pPr>
            <a:r>
              <a:rPr lang="en-US" sz="1100" dirty="0" smtClean="0">
                <a:latin typeface="Arial Narrow" pitchFamily="34" charset="0"/>
              </a:rPr>
              <a:t>© 2017 John </a:t>
            </a:r>
            <a:r>
              <a:rPr lang="en-US" sz="1100" dirty="0" err="1" smtClean="0">
                <a:latin typeface="Arial Narrow" pitchFamily="34" charset="0"/>
              </a:rPr>
              <a:t>Diercks</a:t>
            </a:r>
            <a:endParaRPr lang="en-US" sz="1100"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52400" y="1066801"/>
            <a:ext cx="8763000" cy="3352799"/>
          </a:xfrm>
          <a:prstGeom prst="rect">
            <a:avLst/>
          </a:prstGeom>
          <a:noFill/>
          <a:ln w="9525">
            <a:noFill/>
            <a:miter lim="800000"/>
            <a:headEnd/>
            <a:tailEnd/>
          </a:ln>
        </p:spPr>
      </p:pic>
      <p:sp>
        <p:nvSpPr>
          <p:cNvPr id="2" name="Title 1"/>
          <p:cNvSpPr>
            <a:spLocks noGrp="1"/>
          </p:cNvSpPr>
          <p:nvPr>
            <p:ph type="title"/>
          </p:nvPr>
        </p:nvSpPr>
        <p:spPr>
          <a:xfrm>
            <a:off x="304800" y="228600"/>
            <a:ext cx="8639175" cy="838200"/>
          </a:xfrm>
        </p:spPr>
        <p:txBody>
          <a:bodyPr/>
          <a:lstStyle/>
          <a:p>
            <a:pPr algn="ctr"/>
            <a:r>
              <a:rPr lang="en-US" sz="2800" b="1" dirty="0" smtClean="0"/>
              <a:t>Section 3:  High/Low Price, Earnings, Price/Earnings Ratio, and Dividend Analysis</a:t>
            </a:r>
            <a:endParaRPr lang="en-US" sz="2800" b="1" dirty="0"/>
          </a:p>
        </p:txBody>
      </p:sp>
      <p:sp>
        <p:nvSpPr>
          <p:cNvPr id="3" name="Slide Number Placeholder 2"/>
          <p:cNvSpPr>
            <a:spLocks noGrp="1"/>
          </p:cNvSpPr>
          <p:nvPr>
            <p:ph type="sldNum" sz="quarter" idx="12"/>
          </p:nvPr>
        </p:nvSpPr>
        <p:spPr/>
        <p:txBody>
          <a:bodyPr/>
          <a:lstStyle/>
          <a:p>
            <a:pPr>
              <a:defRPr/>
            </a:pPr>
            <a:fld id="{DCD43F38-CB77-4A55-AFA6-2EDDE311B460}" type="slidenum">
              <a:rPr lang="en-US" smtClean="0"/>
              <a:pPr>
                <a:defRPr/>
              </a:pPr>
              <a:t>37</a:t>
            </a:fld>
            <a:endParaRPr lang="en-US" dirty="0"/>
          </a:p>
        </p:txBody>
      </p:sp>
      <p:sp>
        <p:nvSpPr>
          <p:cNvPr id="5" name="Rectangle 4"/>
          <p:cNvSpPr/>
          <p:nvPr/>
        </p:nvSpPr>
        <p:spPr bwMode="auto">
          <a:xfrm>
            <a:off x="4191000" y="3657600"/>
            <a:ext cx="1905000" cy="2286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12" name="TextBox 11"/>
          <p:cNvSpPr txBox="1"/>
          <p:nvPr/>
        </p:nvSpPr>
        <p:spPr>
          <a:xfrm>
            <a:off x="4191000" y="4953000"/>
            <a:ext cx="4572000" cy="954107"/>
          </a:xfrm>
          <a:prstGeom prst="rect">
            <a:avLst/>
          </a:prstGeom>
          <a:noFill/>
        </p:spPr>
        <p:txBody>
          <a:bodyPr wrap="square" rtlCol="0">
            <a:spAutoFit/>
          </a:bodyPr>
          <a:lstStyle/>
          <a:p>
            <a:r>
              <a:rPr lang="en-US" sz="2800" b="1" dirty="0" smtClean="0">
                <a:latin typeface="+mn-lt"/>
              </a:rPr>
              <a:t>Average Price</a:t>
            </a:r>
            <a:r>
              <a:rPr lang="en-US" sz="2800" b="1" dirty="0" smtClean="0">
                <a:solidFill>
                  <a:srgbClr val="000099"/>
                </a:solidFill>
                <a:latin typeface="+mn-lt"/>
              </a:rPr>
              <a:t>/</a:t>
            </a:r>
            <a:r>
              <a:rPr lang="en-US" sz="2800" b="1" dirty="0" smtClean="0">
                <a:latin typeface="+mn-lt"/>
              </a:rPr>
              <a:t>Earnings Ratio, a.k.a. Historical P/E</a:t>
            </a:r>
            <a:endParaRPr lang="en-US" sz="2800" b="1" dirty="0">
              <a:latin typeface="+mn-lt"/>
            </a:endParaRPr>
          </a:p>
        </p:txBody>
      </p:sp>
      <p:sp>
        <p:nvSpPr>
          <p:cNvPr id="13" name="Rectangle 12"/>
          <p:cNvSpPr/>
          <p:nvPr/>
        </p:nvSpPr>
        <p:spPr bwMode="auto">
          <a:xfrm>
            <a:off x="2438400" y="4114800"/>
            <a:ext cx="457200" cy="228600"/>
          </a:xfrm>
          <a:prstGeom prst="rect">
            <a:avLst/>
          </a:prstGeom>
          <a:noFill/>
          <a:ln w="57150" cap="flat" cmpd="sng" algn="ctr">
            <a:solidFill>
              <a:srgbClr val="0000FF"/>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cxnSp>
        <p:nvCxnSpPr>
          <p:cNvPr id="15" name="Straight Arrow Connector 14"/>
          <p:cNvCxnSpPr>
            <a:stCxn id="12" idx="1"/>
          </p:cNvCxnSpPr>
          <p:nvPr/>
        </p:nvCxnSpPr>
        <p:spPr bwMode="auto">
          <a:xfrm flipH="1" flipV="1">
            <a:off x="2895600" y="4419600"/>
            <a:ext cx="1295400" cy="1010454"/>
          </a:xfrm>
          <a:prstGeom prst="straightConnector1">
            <a:avLst/>
          </a:prstGeom>
          <a:noFill/>
          <a:ln w="57150" cap="flat" cmpd="sng" algn="ctr">
            <a:solidFill>
              <a:srgbClr val="0000FF"/>
            </a:solidFill>
            <a:prstDash val="solid"/>
            <a:round/>
            <a:headEnd type="none" w="med" len="med"/>
            <a:tailEnd type="arrow"/>
          </a:ln>
          <a:effectLst/>
        </p:spPr>
      </p:cxnSp>
      <p:cxnSp>
        <p:nvCxnSpPr>
          <p:cNvPr id="17" name="Straight Arrow Connector 16"/>
          <p:cNvCxnSpPr>
            <a:stCxn id="5" idx="1"/>
          </p:cNvCxnSpPr>
          <p:nvPr/>
        </p:nvCxnSpPr>
        <p:spPr bwMode="auto">
          <a:xfrm flipH="1">
            <a:off x="2971800" y="3771900"/>
            <a:ext cx="1219200" cy="342900"/>
          </a:xfrm>
          <a:prstGeom prst="straightConnector1">
            <a:avLst/>
          </a:prstGeom>
          <a:noFill/>
          <a:ln w="57150" cap="flat" cmpd="sng" algn="ctr">
            <a:solidFill>
              <a:srgbClr val="FF0000"/>
            </a:solidFill>
            <a:prstDash val="solid"/>
            <a:round/>
            <a:headEnd type="none" w="med" len="med"/>
            <a:tailEnd type="arrow"/>
          </a:ln>
          <a:effectLst/>
        </p:spPr>
      </p:cxnSp>
      <p:sp>
        <p:nvSpPr>
          <p:cNvPr id="27" name="Rectangle 26"/>
          <p:cNvSpPr/>
          <p:nvPr/>
        </p:nvSpPr>
        <p:spPr bwMode="auto">
          <a:xfrm>
            <a:off x="762000" y="1600200"/>
            <a:ext cx="2209800" cy="3048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28" name="Rectangle 27"/>
          <p:cNvSpPr/>
          <p:nvPr/>
        </p:nvSpPr>
        <p:spPr bwMode="auto">
          <a:xfrm>
            <a:off x="3505200" y="1600200"/>
            <a:ext cx="1676400" cy="3048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29" name="Rectangle 28"/>
          <p:cNvSpPr/>
          <p:nvPr/>
        </p:nvSpPr>
        <p:spPr bwMode="auto">
          <a:xfrm>
            <a:off x="6477000" y="1600200"/>
            <a:ext cx="1600200" cy="3048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32" name="Rectangle 31"/>
          <p:cNvSpPr/>
          <p:nvPr/>
        </p:nvSpPr>
        <p:spPr bwMode="auto">
          <a:xfrm>
            <a:off x="5105400" y="4114800"/>
            <a:ext cx="2667000" cy="2286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14" name="TextBox 13"/>
          <p:cNvSpPr txBox="1"/>
          <p:nvPr/>
        </p:nvSpPr>
        <p:spPr>
          <a:xfrm>
            <a:off x="152400" y="5943600"/>
            <a:ext cx="8077200" cy="400110"/>
          </a:xfrm>
          <a:prstGeom prst="rect">
            <a:avLst/>
          </a:prstGeom>
          <a:noFill/>
        </p:spPr>
        <p:txBody>
          <a:bodyPr wrap="square" rtlCol="0">
            <a:spAutoFit/>
          </a:bodyPr>
          <a:lstStyle/>
          <a:p>
            <a:r>
              <a:rPr lang="en-US" sz="2000" b="1" dirty="0" smtClean="0">
                <a:solidFill>
                  <a:srgbClr val="FF0000"/>
                </a:solidFill>
                <a:latin typeface="Arial" pitchFamily="34" charset="0"/>
                <a:cs typeface="Arial" pitchFamily="34" charset="0"/>
              </a:rPr>
              <a:t>Average P/E = (Average High P/E + Average Low P/E) ÷ 2 </a:t>
            </a:r>
            <a:endParaRPr lang="en-US" sz="2000" b="1" dirty="0">
              <a:solidFill>
                <a:srgbClr val="FF0000"/>
              </a:solidFill>
              <a:latin typeface="Arial" pitchFamily="34" charset="0"/>
              <a:cs typeface="Arial" pitchFamily="34" charset="0"/>
            </a:endParaRPr>
          </a:p>
        </p:txBody>
      </p:sp>
      <p:sp>
        <p:nvSpPr>
          <p:cNvPr id="16" name="Footer Placeholder 3"/>
          <p:cNvSpPr>
            <a:spLocks noGrp="1"/>
          </p:cNvSpPr>
          <p:nvPr>
            <p:ph type="ftr" sz="quarter" idx="11"/>
          </p:nvPr>
        </p:nvSpPr>
        <p:spPr>
          <a:xfrm>
            <a:off x="533400" y="6243638"/>
            <a:ext cx="26670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p:bldP spid="13" grpId="0" animBg="1"/>
      <p:bldP spid="27" grpId="0" animBg="1"/>
      <p:bldP spid="28" grpId="0" animBg="1"/>
      <p:bldP spid="29" grpId="0" animBg="1"/>
      <p:bldP spid="32" grpId="0" animBg="1"/>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cstate="print"/>
          <a:srcRect/>
          <a:stretch>
            <a:fillRect/>
          </a:stretch>
        </p:blipFill>
        <p:spPr bwMode="auto">
          <a:xfrm>
            <a:off x="152400" y="1066801"/>
            <a:ext cx="8763000" cy="3809999"/>
          </a:xfrm>
          <a:prstGeom prst="rect">
            <a:avLst/>
          </a:prstGeom>
          <a:noFill/>
          <a:ln w="9525">
            <a:noFill/>
            <a:miter lim="800000"/>
            <a:headEnd/>
            <a:tailEnd/>
          </a:ln>
        </p:spPr>
      </p:pic>
      <p:sp>
        <p:nvSpPr>
          <p:cNvPr id="2" name="Title 1"/>
          <p:cNvSpPr>
            <a:spLocks noGrp="1"/>
          </p:cNvSpPr>
          <p:nvPr>
            <p:ph type="title"/>
          </p:nvPr>
        </p:nvSpPr>
        <p:spPr>
          <a:xfrm>
            <a:off x="304800" y="228600"/>
            <a:ext cx="8639175" cy="762000"/>
          </a:xfrm>
        </p:spPr>
        <p:txBody>
          <a:bodyPr/>
          <a:lstStyle/>
          <a:p>
            <a:pPr algn="ctr"/>
            <a:r>
              <a:rPr lang="en-US" sz="2800" b="1" dirty="0" smtClean="0"/>
              <a:t>Relative Value</a:t>
            </a:r>
            <a:endParaRPr lang="en-US" sz="2800" b="1" dirty="0"/>
          </a:p>
        </p:txBody>
      </p:sp>
      <p:sp>
        <p:nvSpPr>
          <p:cNvPr id="3" name="Slide Number Placeholder 2"/>
          <p:cNvSpPr>
            <a:spLocks noGrp="1"/>
          </p:cNvSpPr>
          <p:nvPr>
            <p:ph type="sldNum" sz="quarter" idx="12"/>
          </p:nvPr>
        </p:nvSpPr>
        <p:spPr/>
        <p:txBody>
          <a:bodyPr/>
          <a:lstStyle/>
          <a:p>
            <a:pPr>
              <a:defRPr/>
            </a:pPr>
            <a:fld id="{DCD43F38-CB77-4A55-AFA6-2EDDE311B460}" type="slidenum">
              <a:rPr lang="en-US" smtClean="0"/>
              <a:pPr>
                <a:defRPr/>
              </a:pPr>
              <a:t>38</a:t>
            </a:fld>
            <a:endParaRPr lang="en-US" dirty="0"/>
          </a:p>
        </p:txBody>
      </p:sp>
      <p:sp>
        <p:nvSpPr>
          <p:cNvPr id="14" name="Rectangle 13"/>
          <p:cNvSpPr/>
          <p:nvPr/>
        </p:nvSpPr>
        <p:spPr bwMode="auto">
          <a:xfrm>
            <a:off x="228600" y="4495800"/>
            <a:ext cx="2819400" cy="304800"/>
          </a:xfrm>
          <a:prstGeom prst="rect">
            <a:avLst/>
          </a:prstGeom>
          <a:noFill/>
          <a:ln w="57150" cap="flat" cmpd="sng" algn="ctr">
            <a:solidFill>
              <a:srgbClr val="0000FF"/>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16" name="TextBox 15"/>
          <p:cNvSpPr txBox="1"/>
          <p:nvPr/>
        </p:nvSpPr>
        <p:spPr>
          <a:xfrm>
            <a:off x="152400" y="4953000"/>
            <a:ext cx="8686800" cy="400110"/>
          </a:xfrm>
          <a:prstGeom prst="rect">
            <a:avLst/>
          </a:prstGeom>
          <a:noFill/>
        </p:spPr>
        <p:txBody>
          <a:bodyPr wrap="square" rtlCol="0">
            <a:spAutoFit/>
          </a:bodyPr>
          <a:lstStyle/>
          <a:p>
            <a:pPr algn="ctr"/>
            <a:r>
              <a:rPr lang="en-US" sz="2000" b="1" dirty="0" smtClean="0">
                <a:latin typeface="+mn-lt"/>
              </a:rPr>
              <a:t>Relative Value = (Current P/E </a:t>
            </a:r>
            <a:r>
              <a:rPr lang="en-US" sz="2000" b="1" dirty="0" smtClean="0">
                <a:solidFill>
                  <a:srgbClr val="FF0000"/>
                </a:solidFill>
                <a:latin typeface="+mn-lt"/>
              </a:rPr>
              <a:t>÷ </a:t>
            </a:r>
            <a:r>
              <a:rPr lang="en-US" sz="2000" b="1" dirty="0" smtClean="0">
                <a:latin typeface="+mn-lt"/>
              </a:rPr>
              <a:t>Historical Average P</a:t>
            </a:r>
            <a:r>
              <a:rPr lang="en-US" sz="2000" b="1" dirty="0" smtClean="0">
                <a:solidFill>
                  <a:srgbClr val="000099"/>
                </a:solidFill>
                <a:latin typeface="+mn-lt"/>
              </a:rPr>
              <a:t>/</a:t>
            </a:r>
            <a:r>
              <a:rPr lang="en-US" sz="2000" b="1" dirty="0" smtClean="0">
                <a:latin typeface="+mn-lt"/>
              </a:rPr>
              <a:t>E) x 100 = 104% </a:t>
            </a:r>
            <a:endParaRPr lang="en-US" sz="2000" b="1" dirty="0">
              <a:latin typeface="+mn-lt"/>
            </a:endParaRPr>
          </a:p>
        </p:txBody>
      </p:sp>
      <p:cxnSp>
        <p:nvCxnSpPr>
          <p:cNvPr id="19" name="Straight Arrow Connector 18"/>
          <p:cNvCxnSpPr/>
          <p:nvPr/>
        </p:nvCxnSpPr>
        <p:spPr bwMode="auto">
          <a:xfrm flipH="1" flipV="1">
            <a:off x="3124200" y="4648200"/>
            <a:ext cx="2133600" cy="381000"/>
          </a:xfrm>
          <a:prstGeom prst="straightConnector1">
            <a:avLst/>
          </a:prstGeom>
          <a:noFill/>
          <a:ln w="57150" cap="flat" cmpd="sng" algn="ctr">
            <a:solidFill>
              <a:srgbClr val="0000FF"/>
            </a:solidFill>
            <a:prstDash val="solid"/>
            <a:round/>
            <a:headEnd type="none" w="med" len="med"/>
            <a:tailEnd type="arrow"/>
          </a:ln>
          <a:effectLst/>
        </p:spPr>
      </p:cxnSp>
      <p:sp>
        <p:nvSpPr>
          <p:cNvPr id="9" name="TextBox 8"/>
          <p:cNvSpPr txBox="1"/>
          <p:nvPr/>
        </p:nvSpPr>
        <p:spPr>
          <a:xfrm>
            <a:off x="4038600" y="5638800"/>
            <a:ext cx="4800600" cy="584775"/>
          </a:xfrm>
          <a:prstGeom prst="rect">
            <a:avLst/>
          </a:prstGeom>
          <a:noFill/>
        </p:spPr>
        <p:txBody>
          <a:bodyPr wrap="square" rtlCol="0">
            <a:spAutoFit/>
          </a:bodyPr>
          <a:lstStyle/>
          <a:p>
            <a:pPr algn="ctr"/>
            <a:r>
              <a:rPr lang="en-US" sz="3200" b="1" dirty="0" smtClean="0">
                <a:solidFill>
                  <a:srgbClr val="FF0000"/>
                </a:solidFill>
                <a:latin typeface="Arial" pitchFamily="34" charset="0"/>
                <a:cs typeface="Arial" pitchFamily="34" charset="0"/>
                <a:hlinkClick r:id="rId3" action="ppaction://hlinkfile"/>
              </a:rPr>
              <a:t>Click for Value Line/PE</a:t>
            </a:r>
            <a:endParaRPr lang="en-US" sz="3200" b="1" dirty="0">
              <a:solidFill>
                <a:srgbClr val="FF0000"/>
              </a:solidFill>
              <a:latin typeface="Arial" pitchFamily="34" charset="0"/>
              <a:cs typeface="Arial" pitchFamily="34" charset="0"/>
            </a:endParaRPr>
          </a:p>
        </p:txBody>
      </p:sp>
      <p:sp>
        <p:nvSpPr>
          <p:cNvPr id="10" name="Rectangle 9"/>
          <p:cNvSpPr/>
          <p:nvPr/>
        </p:nvSpPr>
        <p:spPr bwMode="auto">
          <a:xfrm>
            <a:off x="5105400" y="4495800"/>
            <a:ext cx="2743200" cy="3048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cxnSp>
        <p:nvCxnSpPr>
          <p:cNvPr id="20" name="Straight Arrow Connector 19"/>
          <p:cNvCxnSpPr/>
          <p:nvPr/>
        </p:nvCxnSpPr>
        <p:spPr bwMode="auto">
          <a:xfrm flipV="1">
            <a:off x="3657600" y="4648200"/>
            <a:ext cx="1371600" cy="381000"/>
          </a:xfrm>
          <a:prstGeom prst="straightConnector1">
            <a:avLst/>
          </a:prstGeom>
          <a:noFill/>
          <a:ln w="57150" cap="flat" cmpd="sng" algn="ctr">
            <a:solidFill>
              <a:srgbClr val="FF0000"/>
            </a:solidFill>
            <a:prstDash val="solid"/>
            <a:round/>
            <a:headEnd type="none" w="med" len="med"/>
            <a:tailEnd type="arrow"/>
          </a:ln>
          <a:effectLst/>
        </p:spPr>
      </p:cxnSp>
      <p:sp>
        <p:nvSpPr>
          <p:cNvPr id="22" name="TextBox 21"/>
          <p:cNvSpPr txBox="1"/>
          <p:nvPr/>
        </p:nvSpPr>
        <p:spPr>
          <a:xfrm>
            <a:off x="533400" y="5410200"/>
            <a:ext cx="3457998" cy="1077218"/>
          </a:xfrm>
          <a:prstGeom prst="rect">
            <a:avLst/>
          </a:prstGeom>
          <a:noFill/>
        </p:spPr>
        <p:txBody>
          <a:bodyPr wrap="none" rtlCol="0">
            <a:spAutoFit/>
          </a:bodyPr>
          <a:lstStyle/>
          <a:p>
            <a:pPr lvl="1">
              <a:buFont typeface="Wingdings" pitchFamily="2" charset="2"/>
              <a:buChar char="§"/>
            </a:pPr>
            <a:r>
              <a:rPr lang="en-US" sz="2000" b="1" dirty="0" smtClean="0"/>
              <a:t>   Buy = 80  </a:t>
            </a:r>
            <a:r>
              <a:rPr lang="en-US" sz="2000" b="1" dirty="0" smtClean="0">
                <a:solidFill>
                  <a:srgbClr val="FF0000"/>
                </a:solidFill>
              </a:rPr>
              <a:t>̶</a:t>
            </a:r>
            <a:r>
              <a:rPr lang="en-US" sz="2000" b="1" dirty="0" smtClean="0"/>
              <a:t> 110%</a:t>
            </a:r>
          </a:p>
          <a:p>
            <a:pPr lvl="1">
              <a:buFont typeface="Wingdings" pitchFamily="2" charset="2"/>
              <a:buChar char="§"/>
            </a:pPr>
            <a:r>
              <a:rPr lang="en-US" sz="2000" b="1" dirty="0" smtClean="0"/>
              <a:t>   Hold = 110  </a:t>
            </a:r>
            <a:r>
              <a:rPr lang="en-US" sz="2000" b="1" dirty="0" smtClean="0">
                <a:solidFill>
                  <a:srgbClr val="FF0000"/>
                </a:solidFill>
              </a:rPr>
              <a:t>̶</a:t>
            </a:r>
            <a:r>
              <a:rPr lang="en-US" sz="2000" b="1" dirty="0" smtClean="0"/>
              <a:t> 150%</a:t>
            </a:r>
          </a:p>
          <a:p>
            <a:pPr lvl="1">
              <a:buFont typeface="Wingdings" pitchFamily="2" charset="2"/>
              <a:buChar char="§"/>
            </a:pPr>
            <a:r>
              <a:rPr lang="en-US" sz="2000" b="1" dirty="0" smtClean="0"/>
              <a:t>   Sell </a:t>
            </a:r>
            <a:r>
              <a:rPr lang="en-US" sz="2000" b="1" dirty="0" smtClean="0">
                <a:solidFill>
                  <a:srgbClr val="FF0000"/>
                </a:solidFill>
              </a:rPr>
              <a:t>&gt;</a:t>
            </a:r>
            <a:r>
              <a:rPr lang="en-US" sz="2000" b="1" dirty="0" smtClean="0"/>
              <a:t> 150% </a:t>
            </a:r>
            <a:r>
              <a:rPr lang="en-US" sz="2400" b="1" dirty="0" smtClean="0"/>
              <a:t>	</a:t>
            </a:r>
            <a:endParaRPr lang="en-US" dirty="0"/>
          </a:p>
        </p:txBody>
      </p:sp>
      <p:sp>
        <p:nvSpPr>
          <p:cNvPr id="12" name="Footer Placeholder 3"/>
          <p:cNvSpPr>
            <a:spLocks noGrp="1"/>
          </p:cNvSpPr>
          <p:nvPr>
            <p:ph type="ftr" sz="quarter" idx="11"/>
          </p:nvPr>
        </p:nvSpPr>
        <p:spPr>
          <a:xfrm>
            <a:off x="533400" y="6243638"/>
            <a:ext cx="26670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build="allAtOnce"/>
      <p:bldP spid="10" grpId="0" animBg="1"/>
      <p:bldP spid="22"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152400" y="1066801"/>
            <a:ext cx="8763000" cy="3505199"/>
          </a:xfrm>
          <a:prstGeom prst="rect">
            <a:avLst/>
          </a:prstGeom>
          <a:noFill/>
          <a:ln w="9525">
            <a:noFill/>
            <a:miter lim="800000"/>
            <a:headEnd/>
            <a:tailEnd/>
          </a:ln>
        </p:spPr>
      </p:pic>
      <p:sp>
        <p:nvSpPr>
          <p:cNvPr id="2" name="Title 1"/>
          <p:cNvSpPr>
            <a:spLocks noGrp="1"/>
          </p:cNvSpPr>
          <p:nvPr>
            <p:ph type="title"/>
          </p:nvPr>
        </p:nvSpPr>
        <p:spPr>
          <a:xfrm>
            <a:off x="304800" y="228600"/>
            <a:ext cx="8639175" cy="685800"/>
          </a:xfrm>
        </p:spPr>
        <p:txBody>
          <a:bodyPr/>
          <a:lstStyle/>
          <a:p>
            <a:pPr algn="ctr"/>
            <a:r>
              <a:rPr lang="en-US" sz="2800" b="1" dirty="0" smtClean="0"/>
              <a:t>PEG Ratio</a:t>
            </a:r>
            <a:endParaRPr lang="en-US" sz="2800" b="1" dirty="0"/>
          </a:p>
        </p:txBody>
      </p:sp>
      <p:sp>
        <p:nvSpPr>
          <p:cNvPr id="3" name="Slide Number Placeholder 2"/>
          <p:cNvSpPr>
            <a:spLocks noGrp="1"/>
          </p:cNvSpPr>
          <p:nvPr>
            <p:ph type="sldNum" sz="quarter" idx="12"/>
          </p:nvPr>
        </p:nvSpPr>
        <p:spPr/>
        <p:txBody>
          <a:bodyPr/>
          <a:lstStyle/>
          <a:p>
            <a:pPr>
              <a:defRPr/>
            </a:pPr>
            <a:fld id="{DCD43F38-CB77-4A55-AFA6-2EDDE311B460}" type="slidenum">
              <a:rPr lang="en-US" smtClean="0"/>
              <a:pPr>
                <a:defRPr/>
              </a:pPr>
              <a:t>39</a:t>
            </a:fld>
            <a:endParaRPr lang="en-US" dirty="0"/>
          </a:p>
        </p:txBody>
      </p:sp>
      <p:sp>
        <p:nvSpPr>
          <p:cNvPr id="8" name="Rectangle 7"/>
          <p:cNvSpPr/>
          <p:nvPr/>
        </p:nvSpPr>
        <p:spPr bwMode="auto">
          <a:xfrm>
            <a:off x="5105400" y="4267200"/>
            <a:ext cx="2819400" cy="2286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9" name="TextBox 8"/>
          <p:cNvSpPr txBox="1"/>
          <p:nvPr/>
        </p:nvSpPr>
        <p:spPr>
          <a:xfrm>
            <a:off x="228600" y="4876800"/>
            <a:ext cx="8458200" cy="677108"/>
          </a:xfrm>
          <a:prstGeom prst="rect">
            <a:avLst/>
          </a:prstGeom>
          <a:noFill/>
        </p:spPr>
        <p:txBody>
          <a:bodyPr wrap="square" rtlCol="0">
            <a:spAutoFit/>
          </a:bodyPr>
          <a:lstStyle/>
          <a:p>
            <a:r>
              <a:rPr lang="en-US" sz="1800" b="1" dirty="0" smtClean="0">
                <a:latin typeface="+mn-lt"/>
              </a:rPr>
              <a:t>PEG Ratio = Current P/E </a:t>
            </a:r>
            <a:r>
              <a:rPr lang="en-US" sz="1800" b="1" dirty="0" smtClean="0">
                <a:solidFill>
                  <a:srgbClr val="FF0000"/>
                </a:solidFill>
                <a:latin typeface="+mn-lt"/>
              </a:rPr>
              <a:t>÷</a:t>
            </a:r>
            <a:r>
              <a:rPr lang="en-US" sz="1800" b="1" dirty="0" smtClean="0">
                <a:latin typeface="+mn-lt"/>
              </a:rPr>
              <a:t> Forecast EPS Growth Rate </a:t>
            </a:r>
          </a:p>
          <a:p>
            <a:pPr lvl="2"/>
            <a:r>
              <a:rPr lang="en-US" sz="2000" b="1" dirty="0" smtClean="0">
                <a:latin typeface="+mn-lt"/>
              </a:rPr>
              <a:t>	</a:t>
            </a:r>
            <a:endParaRPr lang="en-US" sz="2000" b="1" dirty="0">
              <a:latin typeface="+mn-lt"/>
            </a:endParaRPr>
          </a:p>
        </p:txBody>
      </p:sp>
      <p:cxnSp>
        <p:nvCxnSpPr>
          <p:cNvPr id="11" name="Straight Arrow Connector 10"/>
          <p:cNvCxnSpPr/>
          <p:nvPr/>
        </p:nvCxnSpPr>
        <p:spPr bwMode="auto">
          <a:xfrm flipV="1">
            <a:off x="6553200" y="4495800"/>
            <a:ext cx="914400" cy="457200"/>
          </a:xfrm>
          <a:prstGeom prst="straightConnector1">
            <a:avLst/>
          </a:prstGeom>
          <a:noFill/>
          <a:ln w="57150" cap="flat" cmpd="sng" algn="ctr">
            <a:solidFill>
              <a:srgbClr val="FF0000"/>
            </a:solidFill>
            <a:prstDash val="solid"/>
            <a:round/>
            <a:headEnd type="none" w="med" len="med"/>
            <a:tailEnd type="arrow"/>
          </a:ln>
          <a:effectLst/>
        </p:spPr>
      </p:cxnSp>
      <p:sp>
        <p:nvSpPr>
          <p:cNvPr id="27" name="TextBox 26"/>
          <p:cNvSpPr txBox="1"/>
          <p:nvPr/>
        </p:nvSpPr>
        <p:spPr>
          <a:xfrm>
            <a:off x="6096000" y="4876800"/>
            <a:ext cx="2057401" cy="369332"/>
          </a:xfrm>
          <a:prstGeom prst="rect">
            <a:avLst/>
          </a:prstGeom>
          <a:noFill/>
        </p:spPr>
        <p:txBody>
          <a:bodyPr wrap="square" rtlCol="0">
            <a:spAutoFit/>
          </a:bodyPr>
          <a:lstStyle/>
          <a:p>
            <a:r>
              <a:rPr lang="en-US" sz="1800" b="1" dirty="0" smtClean="0">
                <a:latin typeface="Arial" pitchFamily="34" charset="0"/>
                <a:cs typeface="Arial" pitchFamily="34" charset="0"/>
              </a:rPr>
              <a:t>= 22.1/11.0 = 2.0</a:t>
            </a:r>
            <a:endParaRPr lang="en-US" sz="1800" dirty="0">
              <a:latin typeface="Arial" pitchFamily="34" charset="0"/>
              <a:cs typeface="Arial" pitchFamily="34" charset="0"/>
            </a:endParaRPr>
          </a:p>
        </p:txBody>
      </p:sp>
      <p:sp>
        <p:nvSpPr>
          <p:cNvPr id="28" name="TextBox 27"/>
          <p:cNvSpPr txBox="1"/>
          <p:nvPr/>
        </p:nvSpPr>
        <p:spPr>
          <a:xfrm>
            <a:off x="304800" y="5334000"/>
            <a:ext cx="3581400" cy="1077218"/>
          </a:xfrm>
          <a:prstGeom prst="rect">
            <a:avLst/>
          </a:prstGeom>
          <a:noFill/>
        </p:spPr>
        <p:txBody>
          <a:bodyPr wrap="square" rtlCol="0">
            <a:spAutoFit/>
          </a:bodyPr>
          <a:lstStyle/>
          <a:p>
            <a:pPr lvl="2">
              <a:buSzPct val="85000"/>
              <a:buFont typeface="Wingdings" pitchFamily="2" charset="2"/>
              <a:buChar char="§"/>
            </a:pPr>
            <a:r>
              <a:rPr lang="en-US" sz="2400" b="1" dirty="0" smtClean="0"/>
              <a:t>  </a:t>
            </a:r>
            <a:r>
              <a:rPr lang="en-US" sz="2000" b="1" dirty="0" smtClean="0">
                <a:latin typeface="Arial" pitchFamily="34" charset="0"/>
                <a:cs typeface="Arial" pitchFamily="34" charset="0"/>
              </a:rPr>
              <a:t>Buy = 1.0 </a:t>
            </a:r>
            <a:r>
              <a:rPr lang="en-US" sz="2000" b="1" dirty="0" smtClean="0">
                <a:solidFill>
                  <a:srgbClr val="FF0000"/>
                </a:solidFill>
                <a:latin typeface="Arial" pitchFamily="34" charset="0"/>
                <a:cs typeface="Arial" pitchFamily="34" charset="0"/>
              </a:rPr>
              <a:t>–</a:t>
            </a:r>
            <a:r>
              <a:rPr lang="en-US" sz="2000" b="1" dirty="0" smtClean="0">
                <a:latin typeface="Arial" pitchFamily="34" charset="0"/>
                <a:cs typeface="Arial" pitchFamily="34" charset="0"/>
              </a:rPr>
              <a:t> 1.5</a:t>
            </a:r>
          </a:p>
          <a:p>
            <a:pPr lvl="2">
              <a:buSzPct val="100000"/>
              <a:buFont typeface="Wingdings" pitchFamily="2" charset="2"/>
              <a:buChar char="§"/>
            </a:pPr>
            <a:r>
              <a:rPr lang="en-US" sz="2000" b="1" dirty="0" smtClean="0">
                <a:latin typeface="Arial" pitchFamily="34" charset="0"/>
                <a:cs typeface="Arial" pitchFamily="34" charset="0"/>
              </a:rPr>
              <a:t>  Hold =1.5 </a:t>
            </a:r>
            <a:r>
              <a:rPr lang="en-US" sz="2000" b="1" dirty="0" smtClean="0">
                <a:solidFill>
                  <a:srgbClr val="FF0000"/>
                </a:solidFill>
                <a:latin typeface="Arial" pitchFamily="34" charset="0"/>
                <a:cs typeface="Arial" pitchFamily="34" charset="0"/>
              </a:rPr>
              <a:t>–</a:t>
            </a:r>
            <a:r>
              <a:rPr lang="en-US" sz="2000" b="1" dirty="0" smtClean="0">
                <a:latin typeface="Arial" pitchFamily="34" charset="0"/>
                <a:cs typeface="Arial" pitchFamily="34" charset="0"/>
              </a:rPr>
              <a:t> 2.0</a:t>
            </a:r>
          </a:p>
          <a:p>
            <a:pPr lvl="2">
              <a:buSzPct val="100000"/>
              <a:buFont typeface="Wingdings" pitchFamily="2" charset="2"/>
              <a:buChar char="§"/>
            </a:pPr>
            <a:r>
              <a:rPr lang="en-US" sz="2000" b="1" dirty="0" smtClean="0">
                <a:latin typeface="Arial" pitchFamily="34" charset="0"/>
                <a:cs typeface="Arial" pitchFamily="34" charset="0"/>
              </a:rPr>
              <a:t>  Sell </a:t>
            </a:r>
            <a:r>
              <a:rPr lang="en-US" sz="2000" b="1" dirty="0" smtClean="0">
                <a:solidFill>
                  <a:srgbClr val="FF0000"/>
                </a:solidFill>
                <a:latin typeface="Arial" pitchFamily="34" charset="0"/>
                <a:cs typeface="Arial" pitchFamily="34" charset="0"/>
              </a:rPr>
              <a:t>&gt;</a:t>
            </a:r>
            <a:r>
              <a:rPr lang="en-US" sz="2000" b="1" dirty="0" smtClean="0">
                <a:latin typeface="Arial" pitchFamily="34" charset="0"/>
                <a:cs typeface="Arial" pitchFamily="34" charset="0"/>
              </a:rPr>
              <a:t> 2.0</a:t>
            </a:r>
            <a:endParaRPr lang="en-US" sz="2000" dirty="0">
              <a:latin typeface="Arial" pitchFamily="34" charset="0"/>
              <a:cs typeface="Arial" pitchFamily="34" charset="0"/>
            </a:endParaRPr>
          </a:p>
        </p:txBody>
      </p:sp>
      <p:sp>
        <p:nvSpPr>
          <p:cNvPr id="14" name="TextBox 13"/>
          <p:cNvSpPr txBox="1"/>
          <p:nvPr/>
        </p:nvSpPr>
        <p:spPr>
          <a:xfrm>
            <a:off x="3810000" y="5638800"/>
            <a:ext cx="4191000" cy="707886"/>
          </a:xfrm>
          <a:prstGeom prst="rect">
            <a:avLst/>
          </a:prstGeom>
          <a:noFill/>
        </p:spPr>
        <p:txBody>
          <a:bodyPr wrap="square" rtlCol="0">
            <a:spAutoFit/>
          </a:bodyPr>
          <a:lstStyle/>
          <a:p>
            <a:r>
              <a:rPr lang="en-US" sz="2000" b="1" dirty="0" smtClean="0">
                <a:latin typeface="+mn-lt"/>
              </a:rPr>
              <a:t>Forecast EPS Growth Rate from Side 1</a:t>
            </a:r>
            <a:endParaRPr lang="en-US" sz="2000" b="1" dirty="0">
              <a:latin typeface="+mn-lt"/>
            </a:endParaRPr>
          </a:p>
        </p:txBody>
      </p:sp>
      <p:cxnSp>
        <p:nvCxnSpPr>
          <p:cNvPr id="18" name="Straight Arrow Connector 17"/>
          <p:cNvCxnSpPr/>
          <p:nvPr/>
        </p:nvCxnSpPr>
        <p:spPr bwMode="auto">
          <a:xfrm flipV="1">
            <a:off x="6248400" y="5181600"/>
            <a:ext cx="762000" cy="457200"/>
          </a:xfrm>
          <a:prstGeom prst="straightConnector1">
            <a:avLst/>
          </a:prstGeom>
          <a:noFill/>
          <a:ln w="57150" cap="flat" cmpd="sng" algn="ctr">
            <a:solidFill>
              <a:srgbClr val="FF0000"/>
            </a:solidFill>
            <a:prstDash val="solid"/>
            <a:round/>
            <a:headEnd type="none" w="med" len="med"/>
            <a:tailEnd type="arrow"/>
          </a:ln>
          <a:effectLst/>
        </p:spPr>
      </p:cxnSp>
      <p:sp>
        <p:nvSpPr>
          <p:cNvPr id="12" name="Footer Placeholder 3"/>
          <p:cNvSpPr>
            <a:spLocks noGrp="1"/>
          </p:cNvSpPr>
          <p:nvPr>
            <p:ph type="ftr" sz="quarter" idx="11"/>
          </p:nvPr>
        </p:nvSpPr>
        <p:spPr>
          <a:xfrm>
            <a:off x="533400" y="6243638"/>
            <a:ext cx="26670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27" grpId="0"/>
      <p:bldP spid="28" grpId="0"/>
      <p:bldP spid="14"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DCD43F38-CB77-4A55-AFA6-2EDDE311B460}" type="slidenum">
              <a:rPr lang="en-US" smtClean="0"/>
              <a:pPr>
                <a:defRPr/>
              </a:pPr>
              <a:t>40</a:t>
            </a:fld>
            <a:endParaRPr lang="en-US" dirty="0"/>
          </a:p>
        </p:txBody>
      </p:sp>
      <p:sp>
        <p:nvSpPr>
          <p:cNvPr id="4" name="Title 1"/>
          <p:cNvSpPr>
            <a:spLocks noGrp="1"/>
          </p:cNvSpPr>
          <p:nvPr>
            <p:ph type="title"/>
          </p:nvPr>
        </p:nvSpPr>
        <p:spPr>
          <a:xfrm>
            <a:off x="228600" y="1"/>
            <a:ext cx="8715375" cy="609599"/>
          </a:xfrm>
        </p:spPr>
        <p:txBody>
          <a:bodyPr/>
          <a:lstStyle/>
          <a:p>
            <a:pPr algn="ctr"/>
            <a:r>
              <a:rPr lang="en-US" sz="2400" b="1" dirty="0" smtClean="0"/>
              <a:t>4 Evaluating Reward and Risk Over the Next 5 Years</a:t>
            </a:r>
            <a:endParaRPr lang="en-US" sz="2400" b="1" dirty="0"/>
          </a:p>
        </p:txBody>
      </p:sp>
      <p:pic>
        <p:nvPicPr>
          <p:cNvPr id="2050" name="Picture 2"/>
          <p:cNvPicPr>
            <a:picLocks noChangeAspect="1" noChangeArrowheads="1"/>
          </p:cNvPicPr>
          <p:nvPr/>
        </p:nvPicPr>
        <p:blipFill>
          <a:blip r:embed="rId2" cstate="print"/>
          <a:srcRect/>
          <a:stretch>
            <a:fillRect/>
          </a:stretch>
        </p:blipFill>
        <p:spPr bwMode="auto">
          <a:xfrm>
            <a:off x="228601" y="609601"/>
            <a:ext cx="8686800" cy="4648199"/>
          </a:xfrm>
          <a:prstGeom prst="rect">
            <a:avLst/>
          </a:prstGeom>
          <a:noFill/>
          <a:ln w="9525">
            <a:noFill/>
            <a:miter lim="800000"/>
            <a:headEnd/>
            <a:tailEnd/>
          </a:ln>
        </p:spPr>
      </p:pic>
      <p:sp>
        <p:nvSpPr>
          <p:cNvPr id="20" name="TextBox 19"/>
          <p:cNvSpPr txBox="1"/>
          <p:nvPr/>
        </p:nvSpPr>
        <p:spPr>
          <a:xfrm>
            <a:off x="152400" y="5334000"/>
            <a:ext cx="3810000" cy="1200329"/>
          </a:xfrm>
          <a:prstGeom prst="rect">
            <a:avLst/>
          </a:prstGeom>
          <a:noFill/>
          <a:ln w="57150">
            <a:solidFill>
              <a:srgbClr val="0000FF"/>
            </a:solidFill>
          </a:ln>
        </p:spPr>
        <p:txBody>
          <a:bodyPr wrap="square" rtlCol="0">
            <a:spAutoFit/>
          </a:bodyPr>
          <a:lstStyle/>
          <a:p>
            <a:pPr>
              <a:buFont typeface="Wingdings" pitchFamily="2" charset="2"/>
              <a:buChar char="§"/>
            </a:pPr>
            <a:r>
              <a:rPr lang="en-US" sz="2400" b="1" dirty="0" smtClean="0">
                <a:latin typeface="Arial" pitchFamily="34" charset="0"/>
                <a:cs typeface="Arial" pitchFamily="34" charset="0"/>
              </a:rPr>
              <a:t>Do not set high P/E &gt; 30</a:t>
            </a:r>
          </a:p>
          <a:p>
            <a:pPr>
              <a:buFont typeface="Wingdings" pitchFamily="2" charset="2"/>
              <a:buChar char="§"/>
            </a:pPr>
            <a:r>
              <a:rPr lang="en-US" sz="2400" b="1" dirty="0" smtClean="0">
                <a:latin typeface="Arial" pitchFamily="34" charset="0"/>
                <a:cs typeface="Arial" pitchFamily="34" charset="0"/>
              </a:rPr>
              <a:t>VL projected average annual P/E of 17.5</a:t>
            </a:r>
            <a:endParaRPr lang="en-US" sz="2400" b="1" dirty="0">
              <a:latin typeface="Arial" pitchFamily="34" charset="0"/>
              <a:cs typeface="Arial" pitchFamily="34" charset="0"/>
            </a:endParaRPr>
          </a:p>
        </p:txBody>
      </p:sp>
      <p:sp>
        <p:nvSpPr>
          <p:cNvPr id="21" name="Rectangle 20"/>
          <p:cNvSpPr/>
          <p:nvPr/>
        </p:nvSpPr>
        <p:spPr bwMode="auto">
          <a:xfrm>
            <a:off x="2743200" y="3886200"/>
            <a:ext cx="381000" cy="228600"/>
          </a:xfrm>
          <a:prstGeom prst="rect">
            <a:avLst/>
          </a:prstGeom>
          <a:noFill/>
          <a:ln w="38100" cap="flat" cmpd="sng" algn="ctr">
            <a:solidFill>
              <a:srgbClr val="0000FF"/>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cxnSp>
        <p:nvCxnSpPr>
          <p:cNvPr id="23" name="Straight Arrow Connector 22"/>
          <p:cNvCxnSpPr>
            <a:stCxn id="20" idx="0"/>
          </p:cNvCxnSpPr>
          <p:nvPr/>
        </p:nvCxnSpPr>
        <p:spPr bwMode="auto">
          <a:xfrm flipV="1">
            <a:off x="2057400" y="4191000"/>
            <a:ext cx="762000" cy="1143000"/>
          </a:xfrm>
          <a:prstGeom prst="straightConnector1">
            <a:avLst/>
          </a:prstGeom>
          <a:noFill/>
          <a:ln w="57150" cap="flat" cmpd="sng" algn="ctr">
            <a:solidFill>
              <a:srgbClr val="0000FF"/>
            </a:solidFill>
            <a:prstDash val="solid"/>
            <a:round/>
            <a:headEnd type="none" w="med" len="med"/>
            <a:tailEnd type="arrow"/>
          </a:ln>
          <a:effectLst/>
        </p:spPr>
      </p:cxnSp>
      <p:sp>
        <p:nvSpPr>
          <p:cNvPr id="24" name="TextBox 23"/>
          <p:cNvSpPr txBox="1"/>
          <p:nvPr/>
        </p:nvSpPr>
        <p:spPr>
          <a:xfrm>
            <a:off x="4114800" y="5334000"/>
            <a:ext cx="2819400" cy="830997"/>
          </a:xfrm>
          <a:prstGeom prst="rect">
            <a:avLst/>
          </a:prstGeom>
          <a:noFill/>
          <a:ln w="57150">
            <a:solidFill>
              <a:srgbClr val="FF0000"/>
            </a:solidFill>
          </a:ln>
        </p:spPr>
        <p:txBody>
          <a:bodyPr wrap="square" rtlCol="0">
            <a:spAutoFit/>
          </a:bodyPr>
          <a:lstStyle/>
          <a:p>
            <a:r>
              <a:rPr lang="en-US" sz="2400" b="1" dirty="0" smtClean="0">
                <a:latin typeface="Arial" pitchFamily="34" charset="0"/>
                <a:cs typeface="Arial" pitchFamily="34" charset="0"/>
              </a:rPr>
              <a:t>EPS projected </a:t>
            </a:r>
            <a:r>
              <a:rPr lang="en-US" sz="2400" b="1" smtClean="0">
                <a:latin typeface="Arial" pitchFamily="34" charset="0"/>
                <a:cs typeface="Arial" pitchFamily="34" charset="0"/>
              </a:rPr>
              <a:t>on page </a:t>
            </a:r>
            <a:r>
              <a:rPr lang="en-US" sz="2400" b="1" dirty="0" smtClean="0">
                <a:latin typeface="Arial" pitchFamily="34" charset="0"/>
                <a:cs typeface="Arial" pitchFamily="34" charset="0"/>
              </a:rPr>
              <a:t>1</a:t>
            </a:r>
            <a:endParaRPr lang="en-US" sz="2400" b="1" dirty="0">
              <a:latin typeface="Arial" pitchFamily="34" charset="0"/>
              <a:cs typeface="Arial" pitchFamily="34" charset="0"/>
            </a:endParaRPr>
          </a:p>
        </p:txBody>
      </p:sp>
      <p:sp>
        <p:nvSpPr>
          <p:cNvPr id="25" name="Rectangle 24"/>
          <p:cNvSpPr/>
          <p:nvPr/>
        </p:nvSpPr>
        <p:spPr bwMode="auto">
          <a:xfrm>
            <a:off x="5638800" y="3886200"/>
            <a:ext cx="381000" cy="3048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cxnSp>
        <p:nvCxnSpPr>
          <p:cNvPr id="27" name="Straight Arrow Connector 26"/>
          <p:cNvCxnSpPr>
            <a:stCxn id="24" idx="0"/>
          </p:cNvCxnSpPr>
          <p:nvPr/>
        </p:nvCxnSpPr>
        <p:spPr bwMode="auto">
          <a:xfrm flipV="1">
            <a:off x="5524500" y="4343400"/>
            <a:ext cx="114300" cy="990600"/>
          </a:xfrm>
          <a:prstGeom prst="straightConnector1">
            <a:avLst/>
          </a:prstGeom>
          <a:noFill/>
          <a:ln w="57150" cap="flat" cmpd="sng" algn="ctr">
            <a:solidFill>
              <a:srgbClr val="FF0000"/>
            </a:solidFill>
            <a:prstDash val="solid"/>
            <a:round/>
            <a:headEnd type="none" w="med" len="med"/>
            <a:tailEnd type="arrow"/>
          </a:ln>
          <a:effectLst/>
        </p:spPr>
      </p:cxnSp>
      <p:sp>
        <p:nvSpPr>
          <p:cNvPr id="30" name="TextBox 29"/>
          <p:cNvSpPr txBox="1"/>
          <p:nvPr/>
        </p:nvSpPr>
        <p:spPr>
          <a:xfrm>
            <a:off x="7010400" y="5334000"/>
            <a:ext cx="2133600" cy="646331"/>
          </a:xfrm>
          <a:prstGeom prst="rect">
            <a:avLst/>
          </a:prstGeom>
          <a:noFill/>
          <a:ln w="57150">
            <a:solidFill>
              <a:srgbClr val="00B050"/>
            </a:solidFill>
          </a:ln>
        </p:spPr>
        <p:txBody>
          <a:bodyPr wrap="square" rtlCol="0">
            <a:spAutoFit/>
          </a:bodyPr>
          <a:lstStyle/>
          <a:p>
            <a:r>
              <a:rPr lang="en-US" sz="1800" b="1" dirty="0" smtClean="0">
                <a:latin typeface="Arial" pitchFamily="34" charset="0"/>
                <a:cs typeface="Arial" pitchFamily="34" charset="0"/>
              </a:rPr>
              <a:t>VL 3-5 year range = $80 - $105</a:t>
            </a:r>
            <a:endParaRPr lang="en-US" sz="1800" b="1" dirty="0">
              <a:latin typeface="Arial" pitchFamily="34" charset="0"/>
              <a:cs typeface="Arial" pitchFamily="34" charset="0"/>
            </a:endParaRPr>
          </a:p>
        </p:txBody>
      </p:sp>
      <p:sp>
        <p:nvSpPr>
          <p:cNvPr id="31" name="Rectangle 30"/>
          <p:cNvSpPr/>
          <p:nvPr/>
        </p:nvSpPr>
        <p:spPr bwMode="auto">
          <a:xfrm>
            <a:off x="8382000" y="3886200"/>
            <a:ext cx="304800" cy="228600"/>
          </a:xfrm>
          <a:prstGeom prst="rect">
            <a:avLst/>
          </a:prstGeom>
          <a:no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cxnSp>
        <p:nvCxnSpPr>
          <p:cNvPr id="33" name="Straight Arrow Connector 32"/>
          <p:cNvCxnSpPr>
            <a:stCxn id="30" idx="0"/>
            <a:endCxn id="31" idx="2"/>
          </p:cNvCxnSpPr>
          <p:nvPr/>
        </p:nvCxnSpPr>
        <p:spPr bwMode="auto">
          <a:xfrm flipV="1">
            <a:off x="8077200" y="4114800"/>
            <a:ext cx="457200" cy="1219200"/>
          </a:xfrm>
          <a:prstGeom prst="straightConnector1">
            <a:avLst/>
          </a:prstGeom>
          <a:noFill/>
          <a:ln w="57150" cap="flat" cmpd="sng" algn="ctr">
            <a:solidFill>
              <a:srgbClr val="00B050"/>
            </a:solidFill>
            <a:prstDash val="solid"/>
            <a:round/>
            <a:headEnd type="none" w="med" len="med"/>
            <a:tailEnd type="arrow"/>
          </a:ln>
          <a:effectLst/>
        </p:spPr>
      </p:cxnSp>
      <p:sp>
        <p:nvSpPr>
          <p:cNvPr id="37" name="TextBox 36"/>
          <p:cNvSpPr txBox="1"/>
          <p:nvPr/>
        </p:nvSpPr>
        <p:spPr>
          <a:xfrm>
            <a:off x="3124200" y="609600"/>
            <a:ext cx="2819400" cy="461665"/>
          </a:xfrm>
          <a:prstGeom prst="rect">
            <a:avLst/>
          </a:prstGeom>
          <a:solidFill>
            <a:schemeClr val="bg1"/>
          </a:solidFill>
          <a:ln w="57150">
            <a:solidFill>
              <a:schemeClr val="tx1"/>
            </a:solidFill>
          </a:ln>
        </p:spPr>
        <p:txBody>
          <a:bodyPr wrap="square" rtlCol="0">
            <a:spAutoFit/>
          </a:bodyPr>
          <a:lstStyle/>
          <a:p>
            <a:r>
              <a:rPr lang="en-US" sz="2400" b="1" dirty="0" smtClean="0">
                <a:latin typeface="Arial" pitchFamily="34" charset="0"/>
                <a:cs typeface="Arial" pitchFamily="34" charset="0"/>
              </a:rPr>
              <a:t>Setting high price</a:t>
            </a:r>
            <a:endParaRPr lang="en-US" sz="2400" b="1" dirty="0">
              <a:latin typeface="Arial" pitchFamily="34" charset="0"/>
              <a:cs typeface="Arial" pitchFamily="34" charset="0"/>
            </a:endParaRPr>
          </a:p>
        </p:txBody>
      </p:sp>
      <p:sp>
        <p:nvSpPr>
          <p:cNvPr id="45" name="TextBox 44"/>
          <p:cNvSpPr txBox="1"/>
          <p:nvPr/>
        </p:nvSpPr>
        <p:spPr>
          <a:xfrm>
            <a:off x="4800600" y="6248400"/>
            <a:ext cx="3276600" cy="461665"/>
          </a:xfrm>
          <a:prstGeom prst="rect">
            <a:avLst/>
          </a:prstGeom>
          <a:noFill/>
        </p:spPr>
        <p:txBody>
          <a:bodyPr wrap="square" rtlCol="0">
            <a:spAutoFit/>
          </a:bodyPr>
          <a:lstStyle/>
          <a:p>
            <a:pPr algn="ctr"/>
            <a:r>
              <a:rPr lang="en-US" sz="2400" b="1" dirty="0" smtClean="0">
                <a:solidFill>
                  <a:srgbClr val="FF0000"/>
                </a:solidFill>
                <a:latin typeface="Arial" pitchFamily="34" charset="0"/>
                <a:cs typeface="Arial" pitchFamily="34" charset="0"/>
                <a:hlinkClick r:id="rId3" action="ppaction://hlinkfile"/>
              </a:rPr>
              <a:t>Click for Value Line</a:t>
            </a:r>
            <a:endParaRPr lang="en-US" sz="2400" b="1" dirty="0">
              <a:solidFill>
                <a:srgbClr val="FF0000"/>
              </a:solidFill>
              <a:latin typeface="Arial" pitchFamily="34" charset="0"/>
              <a:cs typeface="Arial" pitchFamily="34" charset="0"/>
            </a:endParaRPr>
          </a:p>
        </p:txBody>
      </p:sp>
      <p:sp>
        <p:nvSpPr>
          <p:cNvPr id="16" name="Footer Placeholder 3"/>
          <p:cNvSpPr>
            <a:spLocks noGrp="1"/>
          </p:cNvSpPr>
          <p:nvPr>
            <p:ph type="ftr" sz="quarter" idx="11"/>
          </p:nvPr>
        </p:nvSpPr>
        <p:spPr>
          <a:xfrm>
            <a:off x="533400" y="6243638"/>
            <a:ext cx="2667000" cy="614362"/>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4" grpId="0" animBg="1"/>
      <p:bldP spid="25" grpId="0" animBg="1"/>
      <p:bldP spid="30" grpId="0" animBg="1"/>
      <p:bldP spid="31"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DCD43F38-CB77-4A55-AFA6-2EDDE311B460}" type="slidenum">
              <a:rPr lang="en-US" smtClean="0"/>
              <a:pPr>
                <a:defRPr/>
              </a:pPr>
              <a:t>41</a:t>
            </a:fld>
            <a:endParaRPr lang="en-US" dirty="0"/>
          </a:p>
        </p:txBody>
      </p:sp>
      <p:sp>
        <p:nvSpPr>
          <p:cNvPr id="4" name="Title 1"/>
          <p:cNvSpPr>
            <a:spLocks noGrp="1"/>
          </p:cNvSpPr>
          <p:nvPr>
            <p:ph type="title"/>
          </p:nvPr>
        </p:nvSpPr>
        <p:spPr>
          <a:xfrm>
            <a:off x="228600" y="1"/>
            <a:ext cx="8715375" cy="609599"/>
          </a:xfrm>
        </p:spPr>
        <p:txBody>
          <a:bodyPr/>
          <a:lstStyle/>
          <a:p>
            <a:pPr algn="ctr"/>
            <a:r>
              <a:rPr lang="en-US" sz="2400" b="1" dirty="0" smtClean="0"/>
              <a:t>4 Evaluating Reward and Risk Over the Next 5 Years</a:t>
            </a:r>
            <a:endParaRPr lang="en-US" sz="2400" b="1" dirty="0"/>
          </a:p>
        </p:txBody>
      </p:sp>
      <p:pic>
        <p:nvPicPr>
          <p:cNvPr id="2050" name="Picture 2"/>
          <p:cNvPicPr>
            <a:picLocks noChangeAspect="1" noChangeArrowheads="1"/>
          </p:cNvPicPr>
          <p:nvPr/>
        </p:nvPicPr>
        <p:blipFill>
          <a:blip r:embed="rId2" cstate="print"/>
          <a:srcRect/>
          <a:stretch>
            <a:fillRect/>
          </a:stretch>
        </p:blipFill>
        <p:spPr bwMode="auto">
          <a:xfrm>
            <a:off x="228601" y="609601"/>
            <a:ext cx="8686800" cy="5791200"/>
          </a:xfrm>
          <a:prstGeom prst="rect">
            <a:avLst/>
          </a:prstGeom>
          <a:noFill/>
          <a:ln w="9525">
            <a:noFill/>
            <a:miter lim="800000"/>
            <a:headEnd/>
            <a:tailEnd/>
          </a:ln>
        </p:spPr>
      </p:pic>
      <p:cxnSp>
        <p:nvCxnSpPr>
          <p:cNvPr id="7" name="Straight Connector 6"/>
          <p:cNvCxnSpPr/>
          <p:nvPr/>
        </p:nvCxnSpPr>
        <p:spPr bwMode="auto">
          <a:xfrm flipH="1" flipV="1">
            <a:off x="4267200" y="3124200"/>
            <a:ext cx="1600200" cy="2133600"/>
          </a:xfrm>
          <a:prstGeom prst="line">
            <a:avLst/>
          </a:prstGeom>
          <a:noFill/>
          <a:ln w="57150" cap="flat" cmpd="sng" algn="ctr">
            <a:solidFill>
              <a:srgbClr val="0000FF"/>
            </a:solidFill>
            <a:prstDash val="solid"/>
            <a:round/>
            <a:headEnd type="none" w="med" len="med"/>
            <a:tailEnd type="none" w="med" len="med"/>
          </a:ln>
          <a:effectLst/>
        </p:spPr>
      </p:cxnSp>
      <p:cxnSp>
        <p:nvCxnSpPr>
          <p:cNvPr id="9" name="Straight Connector 8"/>
          <p:cNvCxnSpPr/>
          <p:nvPr/>
        </p:nvCxnSpPr>
        <p:spPr bwMode="auto">
          <a:xfrm flipH="1" flipV="1">
            <a:off x="3429000" y="3352800"/>
            <a:ext cx="152400" cy="2057400"/>
          </a:xfrm>
          <a:prstGeom prst="line">
            <a:avLst/>
          </a:prstGeom>
          <a:noFill/>
          <a:ln w="57150" cap="flat" cmpd="sng" algn="ctr">
            <a:solidFill>
              <a:srgbClr val="FF0000"/>
            </a:solidFill>
            <a:prstDash val="solid"/>
            <a:round/>
            <a:headEnd type="none" w="med" len="med"/>
            <a:tailEnd type="none" w="med" len="med"/>
          </a:ln>
          <a:effectLst/>
        </p:spPr>
      </p:cxnSp>
      <p:cxnSp>
        <p:nvCxnSpPr>
          <p:cNvPr id="13" name="Straight Connector 12"/>
          <p:cNvCxnSpPr/>
          <p:nvPr/>
        </p:nvCxnSpPr>
        <p:spPr bwMode="auto">
          <a:xfrm flipH="1" flipV="1">
            <a:off x="3276600" y="2895600"/>
            <a:ext cx="152400" cy="2743200"/>
          </a:xfrm>
          <a:prstGeom prst="line">
            <a:avLst/>
          </a:prstGeom>
          <a:noFill/>
          <a:ln w="57150" cap="flat" cmpd="sng" algn="ctr">
            <a:solidFill>
              <a:srgbClr val="00B050"/>
            </a:solidFill>
            <a:prstDash val="solid"/>
            <a:round/>
            <a:headEnd type="none" w="med" len="med"/>
            <a:tailEnd type="none" w="med" len="med"/>
          </a:ln>
          <a:effectLst/>
        </p:spPr>
      </p:cxnSp>
      <p:cxnSp>
        <p:nvCxnSpPr>
          <p:cNvPr id="15" name="Straight Connector 14"/>
          <p:cNvCxnSpPr>
            <a:stCxn id="18" idx="0"/>
          </p:cNvCxnSpPr>
          <p:nvPr/>
        </p:nvCxnSpPr>
        <p:spPr bwMode="auto">
          <a:xfrm flipV="1">
            <a:off x="8519160" y="5410200"/>
            <a:ext cx="15240" cy="762000"/>
          </a:xfrm>
          <a:prstGeom prst="line">
            <a:avLst/>
          </a:prstGeom>
          <a:noFill/>
          <a:ln w="57150" cap="flat" cmpd="sng" algn="ctr">
            <a:solidFill>
              <a:srgbClr val="FF0000"/>
            </a:solidFill>
            <a:prstDash val="solid"/>
            <a:round/>
            <a:headEnd type="none" w="med" len="med"/>
            <a:tailEnd type="none" w="med" len="med"/>
          </a:ln>
          <a:effectLst/>
        </p:spPr>
      </p:cxnSp>
      <p:cxnSp>
        <p:nvCxnSpPr>
          <p:cNvPr id="17" name="Straight Connector 16"/>
          <p:cNvCxnSpPr/>
          <p:nvPr/>
        </p:nvCxnSpPr>
        <p:spPr bwMode="auto">
          <a:xfrm flipH="1" flipV="1">
            <a:off x="7924800" y="1371600"/>
            <a:ext cx="609600" cy="3810000"/>
          </a:xfrm>
          <a:prstGeom prst="line">
            <a:avLst/>
          </a:prstGeom>
          <a:noFill/>
          <a:ln w="57150" cap="flat" cmpd="sng" algn="ctr">
            <a:solidFill>
              <a:srgbClr val="FF0000"/>
            </a:solidFill>
            <a:prstDash val="solid"/>
            <a:round/>
            <a:headEnd type="none" w="med" len="med"/>
            <a:tailEnd type="none" w="med" len="med"/>
          </a:ln>
          <a:effectLst/>
        </p:spPr>
      </p:cxnSp>
      <p:sp>
        <p:nvSpPr>
          <p:cNvPr id="10" name="TextBox 9"/>
          <p:cNvSpPr txBox="1"/>
          <p:nvPr/>
        </p:nvSpPr>
        <p:spPr>
          <a:xfrm>
            <a:off x="4648200" y="5486400"/>
            <a:ext cx="2133600" cy="584775"/>
          </a:xfrm>
          <a:prstGeom prst="rect">
            <a:avLst/>
          </a:prstGeom>
          <a:solidFill>
            <a:schemeClr val="bg1"/>
          </a:solidFill>
          <a:ln w="38100">
            <a:solidFill>
              <a:schemeClr val="tx1"/>
            </a:solidFill>
          </a:ln>
        </p:spPr>
        <p:txBody>
          <a:bodyPr wrap="square" rtlCol="0">
            <a:spAutoFit/>
          </a:bodyPr>
          <a:lstStyle/>
          <a:p>
            <a:r>
              <a:rPr lang="en-US" sz="1600" b="1" dirty="0" smtClean="0">
                <a:latin typeface="Arial" pitchFamily="34" charset="0"/>
                <a:cs typeface="Arial" pitchFamily="34" charset="0"/>
              </a:rPr>
              <a:t>$2.65 was projected from page 1</a:t>
            </a:r>
            <a:endParaRPr lang="en-US" sz="1600" b="1" dirty="0">
              <a:latin typeface="Arial" pitchFamily="34" charset="0"/>
              <a:cs typeface="Arial" pitchFamily="34" charset="0"/>
            </a:endParaRPr>
          </a:p>
        </p:txBody>
      </p:sp>
      <p:sp>
        <p:nvSpPr>
          <p:cNvPr id="11" name="TextBox 10"/>
          <p:cNvSpPr txBox="1"/>
          <p:nvPr/>
        </p:nvSpPr>
        <p:spPr>
          <a:xfrm>
            <a:off x="3124200" y="609600"/>
            <a:ext cx="2819400" cy="461665"/>
          </a:xfrm>
          <a:prstGeom prst="rect">
            <a:avLst/>
          </a:prstGeom>
          <a:solidFill>
            <a:schemeClr val="bg1"/>
          </a:solidFill>
          <a:ln w="57150">
            <a:solidFill>
              <a:schemeClr val="tx1"/>
            </a:solidFill>
          </a:ln>
        </p:spPr>
        <p:txBody>
          <a:bodyPr wrap="square" rtlCol="0">
            <a:spAutoFit/>
          </a:bodyPr>
          <a:lstStyle/>
          <a:p>
            <a:r>
              <a:rPr lang="en-US" sz="2400" b="1" dirty="0" smtClean="0">
                <a:latin typeface="Arial" pitchFamily="34" charset="0"/>
                <a:cs typeface="Arial" pitchFamily="34" charset="0"/>
              </a:rPr>
              <a:t>Setting low price</a:t>
            </a:r>
            <a:endParaRPr lang="en-US" sz="2400" b="1" dirty="0">
              <a:latin typeface="Arial" pitchFamily="34" charset="0"/>
              <a:cs typeface="Arial" pitchFamily="34" charset="0"/>
            </a:endParaRPr>
          </a:p>
        </p:txBody>
      </p:sp>
      <p:sp>
        <p:nvSpPr>
          <p:cNvPr id="12" name="TextBox 11"/>
          <p:cNvSpPr txBox="1"/>
          <p:nvPr/>
        </p:nvSpPr>
        <p:spPr>
          <a:xfrm>
            <a:off x="6553200" y="1676400"/>
            <a:ext cx="1295400" cy="584775"/>
          </a:xfrm>
          <a:prstGeom prst="rect">
            <a:avLst/>
          </a:prstGeom>
          <a:solidFill>
            <a:schemeClr val="bg1"/>
          </a:solidFill>
          <a:ln w="57150">
            <a:solidFill>
              <a:srgbClr val="FF0000"/>
            </a:solidFill>
          </a:ln>
        </p:spPr>
        <p:txBody>
          <a:bodyPr wrap="square" rtlCol="0">
            <a:spAutoFit/>
          </a:bodyPr>
          <a:lstStyle/>
          <a:p>
            <a:r>
              <a:rPr lang="en-US" sz="1600" b="1" dirty="0" smtClean="0">
                <a:latin typeface="Arial" pitchFamily="34" charset="0"/>
                <a:cs typeface="Arial" pitchFamily="34" charset="0"/>
              </a:rPr>
              <a:t>Check 52 week low</a:t>
            </a:r>
            <a:endParaRPr lang="en-US" sz="1600" b="1" dirty="0">
              <a:latin typeface="Arial" pitchFamily="34" charset="0"/>
              <a:cs typeface="Arial" pitchFamily="34" charset="0"/>
            </a:endParaRPr>
          </a:p>
        </p:txBody>
      </p:sp>
      <p:sp>
        <p:nvSpPr>
          <p:cNvPr id="14" name="Rectangle 13"/>
          <p:cNvSpPr/>
          <p:nvPr/>
        </p:nvSpPr>
        <p:spPr bwMode="auto">
          <a:xfrm>
            <a:off x="8382000" y="5181600"/>
            <a:ext cx="381000" cy="2286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16" name="Rectangle 15"/>
          <p:cNvSpPr/>
          <p:nvPr/>
        </p:nvSpPr>
        <p:spPr bwMode="auto">
          <a:xfrm>
            <a:off x="6629400" y="1143000"/>
            <a:ext cx="1524000" cy="2286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18" name="Rectangle 17"/>
          <p:cNvSpPr/>
          <p:nvPr/>
        </p:nvSpPr>
        <p:spPr bwMode="auto">
          <a:xfrm>
            <a:off x="8305800" y="6172200"/>
            <a:ext cx="426719" cy="2286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cxnSp>
        <p:nvCxnSpPr>
          <p:cNvPr id="22" name="Straight Connector 21"/>
          <p:cNvCxnSpPr/>
          <p:nvPr/>
        </p:nvCxnSpPr>
        <p:spPr bwMode="auto">
          <a:xfrm>
            <a:off x="1066800" y="5410200"/>
            <a:ext cx="6858000" cy="0"/>
          </a:xfrm>
          <a:prstGeom prst="line">
            <a:avLst/>
          </a:prstGeom>
          <a:noFill/>
          <a:ln w="57150" cap="flat" cmpd="sng" algn="ctr">
            <a:solidFill>
              <a:srgbClr val="FF0000"/>
            </a:solidFill>
            <a:prstDash val="solid"/>
            <a:round/>
            <a:headEnd type="none" w="med" len="med"/>
            <a:tailEnd type="none" w="med" len="med"/>
          </a:ln>
          <a:effectLst/>
        </p:spPr>
      </p:cxnSp>
      <p:cxnSp>
        <p:nvCxnSpPr>
          <p:cNvPr id="25" name="Straight Connector 24"/>
          <p:cNvCxnSpPr/>
          <p:nvPr/>
        </p:nvCxnSpPr>
        <p:spPr bwMode="auto">
          <a:xfrm>
            <a:off x="6019800" y="6400800"/>
            <a:ext cx="1905000" cy="0"/>
          </a:xfrm>
          <a:prstGeom prst="line">
            <a:avLst/>
          </a:prstGeom>
          <a:noFill/>
          <a:ln w="57150" cap="flat" cmpd="sng" algn="ctr">
            <a:solidFill>
              <a:srgbClr val="FF0000"/>
            </a:solidFill>
            <a:prstDash val="solid"/>
            <a:round/>
            <a:headEnd type="none" w="med" len="med"/>
            <a:tailEnd type="none" w="med" len="med"/>
          </a:ln>
          <a:effectLst/>
        </p:spPr>
      </p:cxnSp>
      <p:sp>
        <p:nvSpPr>
          <p:cNvPr id="19" name="Footer Placeholder 3"/>
          <p:cNvSpPr>
            <a:spLocks noGrp="1"/>
          </p:cNvSpPr>
          <p:nvPr>
            <p:ph type="ftr" sz="quarter" idx="11"/>
          </p:nvPr>
        </p:nvSpPr>
        <p:spPr>
          <a:xfrm>
            <a:off x="533400" y="6400800"/>
            <a:ext cx="2667000" cy="3048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1" animBg="1"/>
      <p:bldP spid="14" grpId="0" animBg="1"/>
      <p:bldP spid="16" grpId="0" animBg="1"/>
      <p:bldP spid="18"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228600" y="685800"/>
            <a:ext cx="8763000" cy="4267200"/>
          </a:xfrm>
          <a:prstGeom prst="rect">
            <a:avLst/>
          </a:prstGeom>
          <a:noFill/>
          <a:ln w="9525">
            <a:noFill/>
            <a:miter lim="800000"/>
            <a:headEnd/>
            <a:tailEnd/>
          </a:ln>
        </p:spPr>
      </p:pic>
      <p:sp>
        <p:nvSpPr>
          <p:cNvPr id="2" name="Title 1"/>
          <p:cNvSpPr>
            <a:spLocks noGrp="1"/>
          </p:cNvSpPr>
          <p:nvPr>
            <p:ph type="title"/>
          </p:nvPr>
        </p:nvSpPr>
        <p:spPr>
          <a:xfrm>
            <a:off x="381000" y="214313"/>
            <a:ext cx="8562975" cy="547687"/>
          </a:xfrm>
        </p:spPr>
        <p:txBody>
          <a:bodyPr/>
          <a:lstStyle/>
          <a:p>
            <a:pPr algn="ctr"/>
            <a:r>
              <a:rPr lang="en-US" sz="3200" b="1" dirty="0" smtClean="0">
                <a:latin typeface="+mn-lt"/>
              </a:rPr>
              <a:t>Zoning</a:t>
            </a:r>
            <a:endParaRPr lang="en-US" sz="3200" b="1" dirty="0">
              <a:latin typeface="+mn-lt"/>
            </a:endParaRPr>
          </a:p>
        </p:txBody>
      </p:sp>
      <p:sp>
        <p:nvSpPr>
          <p:cNvPr id="3" name="Slide Number Placeholder 2"/>
          <p:cNvSpPr>
            <a:spLocks noGrp="1"/>
          </p:cNvSpPr>
          <p:nvPr>
            <p:ph type="sldNum" sz="quarter" idx="12"/>
          </p:nvPr>
        </p:nvSpPr>
        <p:spPr/>
        <p:txBody>
          <a:bodyPr/>
          <a:lstStyle/>
          <a:p>
            <a:pPr>
              <a:defRPr/>
            </a:pPr>
            <a:fld id="{DCD43F38-CB77-4A55-AFA6-2EDDE311B460}" type="slidenum">
              <a:rPr lang="en-US" smtClean="0"/>
              <a:pPr>
                <a:defRPr/>
              </a:pPr>
              <a:t>42</a:t>
            </a:fld>
            <a:endParaRPr lang="en-US" dirty="0"/>
          </a:p>
        </p:txBody>
      </p:sp>
      <p:cxnSp>
        <p:nvCxnSpPr>
          <p:cNvPr id="11" name="Straight Connector 10"/>
          <p:cNvCxnSpPr/>
          <p:nvPr/>
        </p:nvCxnSpPr>
        <p:spPr bwMode="auto">
          <a:xfrm>
            <a:off x="6553200" y="3733800"/>
            <a:ext cx="2057400" cy="0"/>
          </a:xfrm>
          <a:prstGeom prst="line">
            <a:avLst/>
          </a:prstGeom>
          <a:noFill/>
          <a:ln w="57150" cap="flat" cmpd="sng" algn="ctr">
            <a:solidFill>
              <a:srgbClr val="00B050"/>
            </a:solidFill>
            <a:prstDash val="solid"/>
            <a:round/>
            <a:headEnd type="none" w="med" len="med"/>
            <a:tailEnd type="none" w="med" len="med"/>
          </a:ln>
          <a:effectLst/>
        </p:spPr>
      </p:cxnSp>
      <p:cxnSp>
        <p:nvCxnSpPr>
          <p:cNvPr id="13" name="Straight Connector 12"/>
          <p:cNvCxnSpPr/>
          <p:nvPr/>
        </p:nvCxnSpPr>
        <p:spPr bwMode="auto">
          <a:xfrm>
            <a:off x="3733800" y="4038600"/>
            <a:ext cx="2209800" cy="0"/>
          </a:xfrm>
          <a:prstGeom prst="line">
            <a:avLst/>
          </a:prstGeom>
          <a:noFill/>
          <a:ln w="57150" cap="flat" cmpd="sng" algn="ctr">
            <a:solidFill>
              <a:srgbClr val="00B050"/>
            </a:solidFill>
            <a:prstDash val="solid"/>
            <a:round/>
            <a:headEnd type="none" w="med" len="med"/>
            <a:tailEnd type="none" w="med" len="med"/>
          </a:ln>
          <a:effectLst/>
        </p:spPr>
      </p:cxnSp>
      <p:sp>
        <p:nvSpPr>
          <p:cNvPr id="17" name="TextBox 16"/>
          <p:cNvSpPr txBox="1"/>
          <p:nvPr/>
        </p:nvSpPr>
        <p:spPr>
          <a:xfrm>
            <a:off x="228600" y="5105400"/>
            <a:ext cx="8305800" cy="830997"/>
          </a:xfrm>
          <a:prstGeom prst="rect">
            <a:avLst/>
          </a:prstGeom>
          <a:noFill/>
          <a:ln w="57150">
            <a:solidFill>
              <a:srgbClr val="0000FF"/>
            </a:solidFill>
          </a:ln>
        </p:spPr>
        <p:txBody>
          <a:bodyPr wrap="square" rtlCol="0">
            <a:spAutoFit/>
          </a:bodyPr>
          <a:lstStyle/>
          <a:p>
            <a:r>
              <a:rPr lang="en-US" sz="2400" b="1" dirty="0" smtClean="0">
                <a:latin typeface="Arial" pitchFamily="34" charset="0"/>
                <a:cs typeface="Arial" pitchFamily="34" charset="0"/>
              </a:rPr>
              <a:t>CTSH is in the buy zone. Current price is $56.34, which is between $50.00 and $60.90. </a:t>
            </a:r>
            <a:endParaRPr lang="en-US" sz="2400" b="1" dirty="0">
              <a:latin typeface="Arial" pitchFamily="34" charset="0"/>
              <a:cs typeface="Arial" pitchFamily="34" charset="0"/>
            </a:endParaRPr>
          </a:p>
        </p:txBody>
      </p:sp>
      <p:sp>
        <p:nvSpPr>
          <p:cNvPr id="18" name="Rectangle 17"/>
          <p:cNvSpPr/>
          <p:nvPr/>
        </p:nvSpPr>
        <p:spPr bwMode="auto">
          <a:xfrm>
            <a:off x="6096000" y="4572000"/>
            <a:ext cx="1676400" cy="381000"/>
          </a:xfrm>
          <a:prstGeom prst="rect">
            <a:avLst/>
          </a:prstGeom>
          <a:noFill/>
          <a:ln w="57150" cap="flat" cmpd="sng" algn="ctr">
            <a:solidFill>
              <a:srgbClr val="0000FF"/>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12" name="Rectangle 11"/>
          <p:cNvSpPr/>
          <p:nvPr/>
        </p:nvSpPr>
        <p:spPr bwMode="auto">
          <a:xfrm>
            <a:off x="3429000" y="4572000"/>
            <a:ext cx="457200" cy="3048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cxnSp>
        <p:nvCxnSpPr>
          <p:cNvPr id="15" name="Straight Arrow Connector 14"/>
          <p:cNvCxnSpPr/>
          <p:nvPr/>
        </p:nvCxnSpPr>
        <p:spPr bwMode="auto">
          <a:xfrm flipH="1">
            <a:off x="5867400" y="1219200"/>
            <a:ext cx="2667000" cy="3200400"/>
          </a:xfrm>
          <a:prstGeom prst="straightConnector1">
            <a:avLst/>
          </a:prstGeom>
          <a:noFill/>
          <a:ln w="57150" cap="flat" cmpd="sng" algn="ctr">
            <a:solidFill>
              <a:srgbClr val="FF0000"/>
            </a:solidFill>
            <a:prstDash val="solid"/>
            <a:round/>
            <a:headEnd type="none" w="med" len="med"/>
            <a:tailEnd type="arrow"/>
          </a:ln>
          <a:effectLst/>
        </p:spPr>
      </p:cxnSp>
      <p:cxnSp>
        <p:nvCxnSpPr>
          <p:cNvPr id="19" name="Straight Arrow Connector 18"/>
          <p:cNvCxnSpPr/>
          <p:nvPr/>
        </p:nvCxnSpPr>
        <p:spPr bwMode="auto">
          <a:xfrm flipH="1">
            <a:off x="4038600" y="3124200"/>
            <a:ext cx="4495800" cy="762000"/>
          </a:xfrm>
          <a:prstGeom prst="straightConnector1">
            <a:avLst/>
          </a:prstGeom>
          <a:noFill/>
          <a:ln w="57150" cap="flat" cmpd="sng" algn="ctr">
            <a:solidFill>
              <a:srgbClr val="0000FF"/>
            </a:solidFill>
            <a:prstDash val="solid"/>
            <a:round/>
            <a:headEnd type="none" w="med" len="med"/>
            <a:tailEnd type="arrow"/>
          </a:ln>
          <a:effectLst/>
        </p:spPr>
      </p:cxnSp>
      <p:sp>
        <p:nvSpPr>
          <p:cNvPr id="21" name="Footer Placeholder 3"/>
          <p:cNvSpPr>
            <a:spLocks noGrp="1"/>
          </p:cNvSpPr>
          <p:nvPr>
            <p:ph type="ftr" sz="quarter" idx="11"/>
          </p:nvPr>
        </p:nvSpPr>
        <p:spPr>
          <a:xfrm>
            <a:off x="533400" y="6243638"/>
            <a:ext cx="26670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2"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304800" y="914400"/>
            <a:ext cx="8305800" cy="4343400"/>
          </a:xfrm>
          <a:prstGeom prst="rect">
            <a:avLst/>
          </a:prstGeom>
          <a:noFill/>
          <a:ln w="9525">
            <a:noFill/>
            <a:miter lim="800000"/>
            <a:headEnd/>
            <a:tailEnd/>
          </a:ln>
        </p:spPr>
      </p:pic>
      <p:sp>
        <p:nvSpPr>
          <p:cNvPr id="2" name="Title 1"/>
          <p:cNvSpPr>
            <a:spLocks noGrp="1"/>
          </p:cNvSpPr>
          <p:nvPr>
            <p:ph type="title"/>
          </p:nvPr>
        </p:nvSpPr>
        <p:spPr>
          <a:xfrm>
            <a:off x="685800" y="0"/>
            <a:ext cx="7772400" cy="928687"/>
          </a:xfrm>
        </p:spPr>
        <p:txBody>
          <a:bodyPr/>
          <a:lstStyle/>
          <a:p>
            <a:pPr algn="ctr"/>
            <a:r>
              <a:rPr lang="en-US" sz="2800" b="1" dirty="0" smtClean="0"/>
              <a:t>4D Upside Downside Ratio (Potential Gain vs. Risk or loss)</a:t>
            </a:r>
            <a:endParaRPr lang="en-US" sz="2800" b="1" dirty="0"/>
          </a:p>
        </p:txBody>
      </p:sp>
      <p:sp>
        <p:nvSpPr>
          <p:cNvPr id="3" name="Slide Number Placeholder 2"/>
          <p:cNvSpPr>
            <a:spLocks noGrp="1"/>
          </p:cNvSpPr>
          <p:nvPr>
            <p:ph type="sldNum" sz="quarter" idx="12"/>
          </p:nvPr>
        </p:nvSpPr>
        <p:spPr/>
        <p:txBody>
          <a:bodyPr/>
          <a:lstStyle/>
          <a:p>
            <a:pPr>
              <a:defRPr/>
            </a:pPr>
            <a:fld id="{DCD43F38-CB77-4A55-AFA6-2EDDE311B460}" type="slidenum">
              <a:rPr lang="en-US" smtClean="0"/>
              <a:pPr>
                <a:defRPr/>
              </a:pPr>
              <a:t>43</a:t>
            </a:fld>
            <a:endParaRPr lang="en-US" dirty="0"/>
          </a:p>
        </p:txBody>
      </p:sp>
      <p:sp>
        <p:nvSpPr>
          <p:cNvPr id="9" name="TextBox 8"/>
          <p:cNvSpPr txBox="1"/>
          <p:nvPr/>
        </p:nvSpPr>
        <p:spPr>
          <a:xfrm>
            <a:off x="3657600" y="5562600"/>
            <a:ext cx="4724400" cy="1015663"/>
          </a:xfrm>
          <a:prstGeom prst="rect">
            <a:avLst/>
          </a:prstGeom>
          <a:noFill/>
          <a:ln w="57150">
            <a:solidFill>
              <a:srgbClr val="FF0000"/>
            </a:solidFill>
          </a:ln>
        </p:spPr>
        <p:txBody>
          <a:bodyPr wrap="square" rtlCol="0">
            <a:spAutoFit/>
          </a:bodyPr>
          <a:lstStyle/>
          <a:p>
            <a:r>
              <a:rPr lang="en-US" sz="2000" b="1" dirty="0" smtClean="0">
                <a:latin typeface="+mn-lt"/>
              </a:rPr>
              <a:t>If over 10 to 1, the upside/downside ratio is invalid.  Usually the estimated low price is set too high</a:t>
            </a:r>
            <a:endParaRPr lang="en-US" sz="2000" b="1" dirty="0">
              <a:latin typeface="+mn-lt"/>
            </a:endParaRPr>
          </a:p>
        </p:txBody>
      </p:sp>
      <p:cxnSp>
        <p:nvCxnSpPr>
          <p:cNvPr id="11" name="Straight Arrow Connector 10"/>
          <p:cNvCxnSpPr>
            <a:stCxn id="9" idx="0"/>
          </p:cNvCxnSpPr>
          <p:nvPr/>
        </p:nvCxnSpPr>
        <p:spPr bwMode="auto">
          <a:xfrm flipV="1">
            <a:off x="6019800" y="4343400"/>
            <a:ext cx="1066800" cy="1219200"/>
          </a:xfrm>
          <a:prstGeom prst="straightConnector1">
            <a:avLst/>
          </a:prstGeom>
          <a:noFill/>
          <a:ln w="57150" cap="flat" cmpd="sng" algn="ctr">
            <a:solidFill>
              <a:srgbClr val="FF0000"/>
            </a:solidFill>
            <a:prstDash val="solid"/>
            <a:round/>
            <a:headEnd type="none" w="med" len="med"/>
            <a:tailEnd type="arrow"/>
          </a:ln>
          <a:effectLst/>
        </p:spPr>
      </p:cxnSp>
      <p:sp>
        <p:nvSpPr>
          <p:cNvPr id="13" name="Rectangle 12"/>
          <p:cNvSpPr/>
          <p:nvPr/>
        </p:nvSpPr>
        <p:spPr bwMode="auto">
          <a:xfrm>
            <a:off x="7010400" y="4038600"/>
            <a:ext cx="304800" cy="3048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10" name="Footer Placeholder 3"/>
          <p:cNvSpPr>
            <a:spLocks noGrp="1"/>
          </p:cNvSpPr>
          <p:nvPr>
            <p:ph type="ftr" sz="quarter" idx="11"/>
          </p:nvPr>
        </p:nvSpPr>
        <p:spPr>
          <a:xfrm>
            <a:off x="533400" y="6243638"/>
            <a:ext cx="26670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28600" y="838200"/>
            <a:ext cx="8686800" cy="4362450"/>
          </a:xfrm>
          <a:prstGeom prst="rect">
            <a:avLst/>
          </a:prstGeom>
          <a:noFill/>
          <a:ln w="9525">
            <a:noFill/>
            <a:miter lim="800000"/>
            <a:headEnd/>
            <a:tailEnd/>
          </a:ln>
        </p:spPr>
      </p:pic>
      <p:sp>
        <p:nvSpPr>
          <p:cNvPr id="2" name="Title 1"/>
          <p:cNvSpPr>
            <a:spLocks noGrp="1"/>
          </p:cNvSpPr>
          <p:nvPr>
            <p:ph type="title"/>
          </p:nvPr>
        </p:nvSpPr>
        <p:spPr>
          <a:xfrm>
            <a:off x="304800" y="228600"/>
            <a:ext cx="8639175" cy="609600"/>
          </a:xfrm>
        </p:spPr>
        <p:txBody>
          <a:bodyPr/>
          <a:lstStyle/>
          <a:p>
            <a:pPr algn="ctr"/>
            <a:r>
              <a:rPr lang="en-US" sz="2800" b="1" dirty="0" smtClean="0"/>
              <a:t>3  Dividend Analysis</a:t>
            </a:r>
            <a:endParaRPr lang="en-US" sz="2800" b="1" dirty="0"/>
          </a:p>
        </p:txBody>
      </p:sp>
      <p:sp>
        <p:nvSpPr>
          <p:cNvPr id="3" name="Slide Number Placeholder 2"/>
          <p:cNvSpPr>
            <a:spLocks noGrp="1"/>
          </p:cNvSpPr>
          <p:nvPr>
            <p:ph type="sldNum" sz="quarter" idx="12"/>
          </p:nvPr>
        </p:nvSpPr>
        <p:spPr/>
        <p:txBody>
          <a:bodyPr/>
          <a:lstStyle/>
          <a:p>
            <a:pPr>
              <a:defRPr/>
            </a:pPr>
            <a:fld id="{DCD43F38-CB77-4A55-AFA6-2EDDE311B460}" type="slidenum">
              <a:rPr lang="en-US" smtClean="0"/>
              <a:pPr>
                <a:defRPr/>
              </a:pPr>
              <a:t>44</a:t>
            </a:fld>
            <a:endParaRPr lang="en-US" dirty="0"/>
          </a:p>
        </p:txBody>
      </p:sp>
      <p:sp>
        <p:nvSpPr>
          <p:cNvPr id="14" name="Rectangle 13"/>
          <p:cNvSpPr/>
          <p:nvPr/>
        </p:nvSpPr>
        <p:spPr bwMode="auto">
          <a:xfrm>
            <a:off x="7010400" y="2209800"/>
            <a:ext cx="990600" cy="2057400"/>
          </a:xfrm>
          <a:prstGeom prst="rect">
            <a:avLst/>
          </a:prstGeom>
          <a:noFill/>
          <a:ln w="57150" cap="flat" cmpd="sng" algn="ctr">
            <a:solidFill>
              <a:srgbClr val="0000FF"/>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19" name="TextBox 18"/>
          <p:cNvSpPr txBox="1"/>
          <p:nvPr/>
        </p:nvSpPr>
        <p:spPr>
          <a:xfrm>
            <a:off x="990600" y="5410200"/>
            <a:ext cx="7543800" cy="646331"/>
          </a:xfrm>
          <a:prstGeom prst="rect">
            <a:avLst/>
          </a:prstGeom>
          <a:noFill/>
        </p:spPr>
        <p:txBody>
          <a:bodyPr wrap="square" rtlCol="0">
            <a:spAutoFit/>
          </a:bodyPr>
          <a:lstStyle/>
          <a:p>
            <a:r>
              <a:rPr lang="en-US" sz="3600" b="1" dirty="0" smtClean="0">
                <a:latin typeface="Arial" pitchFamily="34" charset="0"/>
                <a:cs typeface="Arial" pitchFamily="34" charset="0"/>
              </a:rPr>
              <a:t>Average Percent Payout Ratio</a:t>
            </a:r>
            <a:endParaRPr lang="en-US" sz="3600" b="1" dirty="0">
              <a:latin typeface="Arial" pitchFamily="34" charset="0"/>
              <a:cs typeface="Arial" pitchFamily="34" charset="0"/>
            </a:endParaRPr>
          </a:p>
        </p:txBody>
      </p:sp>
      <p:sp>
        <p:nvSpPr>
          <p:cNvPr id="11" name="Rectangle 10"/>
          <p:cNvSpPr/>
          <p:nvPr/>
        </p:nvSpPr>
        <p:spPr bwMode="auto">
          <a:xfrm>
            <a:off x="6096000" y="2209800"/>
            <a:ext cx="2819400" cy="23622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cxnSp>
        <p:nvCxnSpPr>
          <p:cNvPr id="12" name="Straight Arrow Connector 11"/>
          <p:cNvCxnSpPr>
            <a:stCxn id="19" idx="0"/>
          </p:cNvCxnSpPr>
          <p:nvPr/>
        </p:nvCxnSpPr>
        <p:spPr bwMode="auto">
          <a:xfrm flipV="1">
            <a:off x="4762500" y="4267200"/>
            <a:ext cx="2171700" cy="1143000"/>
          </a:xfrm>
          <a:prstGeom prst="straightConnector1">
            <a:avLst/>
          </a:prstGeom>
          <a:noFill/>
          <a:ln w="57150" cap="flat" cmpd="sng" algn="ctr">
            <a:solidFill>
              <a:srgbClr val="0000FF"/>
            </a:solidFill>
            <a:prstDash val="solid"/>
            <a:round/>
            <a:headEnd type="none" w="med" len="med"/>
            <a:tailEnd type="arrow"/>
          </a:ln>
          <a:effectLst/>
        </p:spPr>
      </p:cxnSp>
      <p:sp>
        <p:nvSpPr>
          <p:cNvPr id="9" name="Footer Placeholder 3"/>
          <p:cNvSpPr>
            <a:spLocks noGrp="1"/>
          </p:cNvSpPr>
          <p:nvPr>
            <p:ph type="ftr" sz="quarter" idx="11"/>
          </p:nvPr>
        </p:nvSpPr>
        <p:spPr>
          <a:xfrm>
            <a:off x="533400" y="6243638"/>
            <a:ext cx="26670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304800" y="685800"/>
            <a:ext cx="8534400" cy="4276725"/>
          </a:xfrm>
          <a:prstGeom prst="rect">
            <a:avLst/>
          </a:prstGeom>
          <a:noFill/>
          <a:ln w="9525">
            <a:noFill/>
            <a:miter lim="800000"/>
            <a:headEnd/>
            <a:tailEnd/>
          </a:ln>
        </p:spPr>
      </p:pic>
      <p:sp>
        <p:nvSpPr>
          <p:cNvPr id="2" name="Title 1"/>
          <p:cNvSpPr>
            <a:spLocks noGrp="1"/>
          </p:cNvSpPr>
          <p:nvPr>
            <p:ph type="title"/>
          </p:nvPr>
        </p:nvSpPr>
        <p:spPr>
          <a:xfrm>
            <a:off x="304800" y="152401"/>
            <a:ext cx="8639175" cy="533399"/>
          </a:xfrm>
        </p:spPr>
        <p:txBody>
          <a:bodyPr/>
          <a:lstStyle/>
          <a:p>
            <a:pPr algn="ctr"/>
            <a:r>
              <a:rPr lang="en-US" sz="3200" b="1" dirty="0" smtClean="0"/>
              <a:t>5 Total Return Analysis</a:t>
            </a:r>
            <a:endParaRPr lang="en-US" sz="3200" b="1" dirty="0"/>
          </a:p>
        </p:txBody>
      </p:sp>
      <p:sp>
        <p:nvSpPr>
          <p:cNvPr id="3" name="Slide Number Placeholder 2"/>
          <p:cNvSpPr>
            <a:spLocks noGrp="1"/>
          </p:cNvSpPr>
          <p:nvPr>
            <p:ph type="sldNum" sz="quarter" idx="12"/>
          </p:nvPr>
        </p:nvSpPr>
        <p:spPr/>
        <p:txBody>
          <a:bodyPr/>
          <a:lstStyle/>
          <a:p>
            <a:pPr>
              <a:defRPr/>
            </a:pPr>
            <a:fld id="{DCD43F38-CB77-4A55-AFA6-2EDDE311B460}" type="slidenum">
              <a:rPr lang="en-US" smtClean="0"/>
              <a:pPr>
                <a:defRPr/>
              </a:pPr>
              <a:t>45</a:t>
            </a:fld>
            <a:endParaRPr lang="en-US" dirty="0"/>
          </a:p>
        </p:txBody>
      </p:sp>
      <p:sp>
        <p:nvSpPr>
          <p:cNvPr id="5" name="Rectangle 4"/>
          <p:cNvSpPr/>
          <p:nvPr/>
        </p:nvSpPr>
        <p:spPr bwMode="auto">
          <a:xfrm>
            <a:off x="2590800" y="2895600"/>
            <a:ext cx="609600" cy="3048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6" name="TextBox 5"/>
          <p:cNvSpPr txBox="1"/>
          <p:nvPr/>
        </p:nvSpPr>
        <p:spPr>
          <a:xfrm>
            <a:off x="228600" y="5181600"/>
            <a:ext cx="3810000" cy="1200329"/>
          </a:xfrm>
          <a:prstGeom prst="rect">
            <a:avLst/>
          </a:prstGeom>
          <a:noFill/>
          <a:ln w="57150">
            <a:solidFill>
              <a:srgbClr val="FF0000"/>
            </a:solidFill>
          </a:ln>
        </p:spPr>
        <p:txBody>
          <a:bodyPr wrap="square" rtlCol="0">
            <a:spAutoFit/>
          </a:bodyPr>
          <a:lstStyle/>
          <a:p>
            <a:r>
              <a:rPr lang="en-US" sz="2400" b="1" dirty="0" smtClean="0">
                <a:latin typeface="+mn-lt"/>
              </a:rPr>
              <a:t>Current Yield and Average Percent Payout Ratio from Section 3</a:t>
            </a:r>
            <a:endParaRPr lang="en-US" sz="2400" b="1" dirty="0">
              <a:latin typeface="+mn-lt"/>
            </a:endParaRPr>
          </a:p>
        </p:txBody>
      </p:sp>
      <p:sp>
        <p:nvSpPr>
          <p:cNvPr id="9" name="Rectangle 8"/>
          <p:cNvSpPr/>
          <p:nvPr/>
        </p:nvSpPr>
        <p:spPr bwMode="auto">
          <a:xfrm>
            <a:off x="2590800" y="3200400"/>
            <a:ext cx="609600" cy="381000"/>
          </a:xfrm>
          <a:prstGeom prst="rect">
            <a:avLst/>
          </a:prstGeom>
          <a:noFill/>
          <a:ln w="57150" cap="flat" cmpd="sng" algn="ctr">
            <a:solidFill>
              <a:srgbClr val="0000FF"/>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cxnSp>
        <p:nvCxnSpPr>
          <p:cNvPr id="8" name="Straight Arrow Connector 7"/>
          <p:cNvCxnSpPr>
            <a:stCxn id="6" idx="0"/>
          </p:cNvCxnSpPr>
          <p:nvPr/>
        </p:nvCxnSpPr>
        <p:spPr bwMode="auto">
          <a:xfrm flipV="1">
            <a:off x="2133600" y="3200400"/>
            <a:ext cx="457200" cy="1981200"/>
          </a:xfrm>
          <a:prstGeom prst="straightConnector1">
            <a:avLst/>
          </a:prstGeom>
          <a:noFill/>
          <a:ln w="57150" cap="flat" cmpd="sng" algn="ctr">
            <a:solidFill>
              <a:srgbClr val="FF0000"/>
            </a:solidFill>
            <a:prstDash val="solid"/>
            <a:round/>
            <a:headEnd type="none" w="med" len="med"/>
            <a:tailEnd type="arrow"/>
          </a:ln>
          <a:effectLst/>
        </p:spPr>
      </p:cxnSp>
      <p:sp>
        <p:nvSpPr>
          <p:cNvPr id="10" name="TextBox 9"/>
          <p:cNvSpPr txBox="1"/>
          <p:nvPr/>
        </p:nvSpPr>
        <p:spPr>
          <a:xfrm>
            <a:off x="4724400" y="5105400"/>
            <a:ext cx="3810000" cy="830997"/>
          </a:xfrm>
          <a:prstGeom prst="rect">
            <a:avLst/>
          </a:prstGeom>
          <a:noFill/>
          <a:ln w="57150">
            <a:solidFill>
              <a:srgbClr val="0000FF"/>
            </a:solidFill>
          </a:ln>
        </p:spPr>
        <p:txBody>
          <a:bodyPr wrap="square" rtlCol="0">
            <a:spAutoFit/>
          </a:bodyPr>
          <a:lstStyle/>
          <a:p>
            <a:r>
              <a:rPr lang="en-US" sz="2400" b="1" dirty="0" smtClean="0">
                <a:latin typeface="+mn-lt"/>
              </a:rPr>
              <a:t>Selected High P/E from Section 4</a:t>
            </a:r>
            <a:endParaRPr lang="en-US" sz="2400" b="1" dirty="0">
              <a:latin typeface="+mn-lt"/>
            </a:endParaRPr>
          </a:p>
        </p:txBody>
      </p:sp>
      <p:cxnSp>
        <p:nvCxnSpPr>
          <p:cNvPr id="12" name="Straight Arrow Connector 11"/>
          <p:cNvCxnSpPr/>
          <p:nvPr/>
        </p:nvCxnSpPr>
        <p:spPr bwMode="auto">
          <a:xfrm flipH="1" flipV="1">
            <a:off x="3200400" y="3581400"/>
            <a:ext cx="3200400" cy="1524000"/>
          </a:xfrm>
          <a:prstGeom prst="straightConnector1">
            <a:avLst/>
          </a:prstGeom>
          <a:noFill/>
          <a:ln w="57150" cap="flat" cmpd="sng" algn="ctr">
            <a:solidFill>
              <a:srgbClr val="0000FF"/>
            </a:solidFill>
            <a:prstDash val="solid"/>
            <a:round/>
            <a:headEnd type="none" w="med" len="med"/>
            <a:tailEnd type="arrow"/>
          </a:ln>
          <a:effectLst/>
        </p:spPr>
      </p:cxnSp>
      <p:sp>
        <p:nvSpPr>
          <p:cNvPr id="25" name="Rectangle 24"/>
          <p:cNvSpPr/>
          <p:nvPr/>
        </p:nvSpPr>
        <p:spPr bwMode="auto">
          <a:xfrm>
            <a:off x="5181600" y="2133600"/>
            <a:ext cx="1371600" cy="4572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cxnSp>
        <p:nvCxnSpPr>
          <p:cNvPr id="16" name="Straight Arrow Connector 15"/>
          <p:cNvCxnSpPr/>
          <p:nvPr/>
        </p:nvCxnSpPr>
        <p:spPr bwMode="auto">
          <a:xfrm flipH="1">
            <a:off x="3505200" y="3276600"/>
            <a:ext cx="381000" cy="990600"/>
          </a:xfrm>
          <a:prstGeom prst="straightConnector1">
            <a:avLst/>
          </a:prstGeom>
          <a:noFill/>
          <a:ln w="57150" cap="flat" cmpd="sng" algn="ctr">
            <a:solidFill>
              <a:srgbClr val="00B050"/>
            </a:solidFill>
            <a:prstDash val="solid"/>
            <a:round/>
            <a:headEnd type="none" w="med" len="med"/>
            <a:tailEnd type="arrow"/>
          </a:ln>
          <a:effectLst/>
        </p:spPr>
      </p:cxnSp>
      <p:sp>
        <p:nvSpPr>
          <p:cNvPr id="13" name="Footer Placeholder 3"/>
          <p:cNvSpPr>
            <a:spLocks noGrp="1"/>
          </p:cNvSpPr>
          <p:nvPr>
            <p:ph type="ftr" sz="quarter" idx="11"/>
          </p:nvPr>
        </p:nvSpPr>
        <p:spPr>
          <a:xfrm>
            <a:off x="533400" y="6243638"/>
            <a:ext cx="2667000" cy="614362"/>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P spid="25"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52400" y="685801"/>
            <a:ext cx="8763000" cy="3581399"/>
          </a:xfrm>
          <a:prstGeom prst="rect">
            <a:avLst/>
          </a:prstGeom>
          <a:noFill/>
          <a:ln w="9525">
            <a:noFill/>
            <a:miter lim="800000"/>
            <a:headEnd/>
            <a:tailEnd/>
          </a:ln>
        </p:spPr>
      </p:pic>
      <p:sp>
        <p:nvSpPr>
          <p:cNvPr id="2" name="Title 1"/>
          <p:cNvSpPr>
            <a:spLocks noGrp="1"/>
          </p:cNvSpPr>
          <p:nvPr>
            <p:ph type="title"/>
          </p:nvPr>
        </p:nvSpPr>
        <p:spPr>
          <a:xfrm>
            <a:off x="304800" y="152401"/>
            <a:ext cx="8639175" cy="533399"/>
          </a:xfrm>
        </p:spPr>
        <p:txBody>
          <a:bodyPr/>
          <a:lstStyle/>
          <a:p>
            <a:pPr algn="ctr"/>
            <a:r>
              <a:rPr lang="en-US" sz="2800" b="1" dirty="0" smtClean="0"/>
              <a:t>Compound Annual Returns</a:t>
            </a:r>
            <a:endParaRPr lang="en-US" sz="2800" b="1" dirty="0"/>
          </a:p>
        </p:txBody>
      </p:sp>
      <p:sp>
        <p:nvSpPr>
          <p:cNvPr id="3" name="Slide Number Placeholder 2"/>
          <p:cNvSpPr>
            <a:spLocks noGrp="1"/>
          </p:cNvSpPr>
          <p:nvPr>
            <p:ph type="sldNum" sz="quarter" idx="12"/>
          </p:nvPr>
        </p:nvSpPr>
        <p:spPr/>
        <p:txBody>
          <a:bodyPr/>
          <a:lstStyle/>
          <a:p>
            <a:pPr>
              <a:defRPr/>
            </a:pPr>
            <a:fld id="{DCD43F38-CB77-4A55-AFA6-2EDDE311B460}" type="slidenum">
              <a:rPr lang="en-US" smtClean="0"/>
              <a:pPr>
                <a:defRPr/>
              </a:pPr>
              <a:t>46</a:t>
            </a:fld>
            <a:endParaRPr lang="en-US" dirty="0"/>
          </a:p>
        </p:txBody>
      </p:sp>
      <p:sp>
        <p:nvSpPr>
          <p:cNvPr id="5" name="Rectangle 4"/>
          <p:cNvSpPr/>
          <p:nvPr/>
        </p:nvSpPr>
        <p:spPr bwMode="auto">
          <a:xfrm>
            <a:off x="6477000" y="2819400"/>
            <a:ext cx="609600" cy="2286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6" name="TextBox 5"/>
          <p:cNvSpPr txBox="1"/>
          <p:nvPr/>
        </p:nvSpPr>
        <p:spPr>
          <a:xfrm>
            <a:off x="3962400" y="4419600"/>
            <a:ext cx="5029200" cy="830997"/>
          </a:xfrm>
          <a:prstGeom prst="rect">
            <a:avLst/>
          </a:prstGeom>
          <a:noFill/>
          <a:ln w="57150">
            <a:solidFill>
              <a:srgbClr val="FF0000"/>
            </a:solidFill>
          </a:ln>
        </p:spPr>
        <p:txBody>
          <a:bodyPr wrap="square" rtlCol="0">
            <a:spAutoFit/>
          </a:bodyPr>
          <a:lstStyle/>
          <a:p>
            <a:r>
              <a:rPr lang="en-US" sz="2400" b="1" dirty="0" smtClean="0">
                <a:latin typeface="+mn-lt"/>
              </a:rPr>
              <a:t>Average of High P/E (21) and Low P/E (15) from Section 4</a:t>
            </a:r>
            <a:endParaRPr lang="en-US" sz="2400" b="1" dirty="0">
              <a:latin typeface="+mn-lt"/>
            </a:endParaRPr>
          </a:p>
        </p:txBody>
      </p:sp>
      <p:cxnSp>
        <p:nvCxnSpPr>
          <p:cNvPr id="8" name="Straight Arrow Connector 7"/>
          <p:cNvCxnSpPr>
            <a:stCxn id="6" idx="0"/>
            <a:endCxn id="5" idx="2"/>
          </p:cNvCxnSpPr>
          <p:nvPr/>
        </p:nvCxnSpPr>
        <p:spPr bwMode="auto">
          <a:xfrm flipV="1">
            <a:off x="6477000" y="3048000"/>
            <a:ext cx="304800" cy="1371600"/>
          </a:xfrm>
          <a:prstGeom prst="straightConnector1">
            <a:avLst/>
          </a:prstGeom>
          <a:noFill/>
          <a:ln w="57150" cap="flat" cmpd="sng" algn="ctr">
            <a:solidFill>
              <a:srgbClr val="FF0000"/>
            </a:solidFill>
            <a:prstDash val="solid"/>
            <a:round/>
            <a:headEnd type="none" w="med" len="med"/>
            <a:tailEnd type="arrow"/>
          </a:ln>
          <a:effectLst/>
        </p:spPr>
      </p:cxnSp>
      <p:sp>
        <p:nvSpPr>
          <p:cNvPr id="9" name="Rectangle 8"/>
          <p:cNvSpPr/>
          <p:nvPr/>
        </p:nvSpPr>
        <p:spPr bwMode="auto">
          <a:xfrm>
            <a:off x="3048000" y="3352800"/>
            <a:ext cx="914400" cy="838200"/>
          </a:xfrm>
          <a:prstGeom prst="rect">
            <a:avLst/>
          </a:prstGeom>
          <a:noFill/>
          <a:ln w="57150" cap="flat" cmpd="sng" algn="ctr">
            <a:solidFill>
              <a:srgbClr val="0000FF"/>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10" name="TextBox 9"/>
          <p:cNvSpPr txBox="1"/>
          <p:nvPr/>
        </p:nvSpPr>
        <p:spPr>
          <a:xfrm>
            <a:off x="228600" y="4876800"/>
            <a:ext cx="3657600" cy="1323439"/>
          </a:xfrm>
          <a:prstGeom prst="rect">
            <a:avLst/>
          </a:prstGeom>
          <a:noFill/>
          <a:ln w="57150">
            <a:solidFill>
              <a:srgbClr val="0000FF"/>
            </a:solidFill>
          </a:ln>
        </p:spPr>
        <p:txBody>
          <a:bodyPr wrap="square" rtlCol="0">
            <a:spAutoFit/>
          </a:bodyPr>
          <a:lstStyle/>
          <a:p>
            <a:r>
              <a:rPr lang="en-US" sz="2000" b="1" dirty="0" smtClean="0">
                <a:latin typeface="+mn-lt"/>
              </a:rPr>
              <a:t>Value Line projects 11 – 19% compounded annual return.  Need 15% return to double money in 5 years</a:t>
            </a:r>
            <a:endParaRPr lang="en-US" sz="2000" b="1" dirty="0">
              <a:latin typeface="+mn-lt"/>
            </a:endParaRPr>
          </a:p>
        </p:txBody>
      </p:sp>
      <p:cxnSp>
        <p:nvCxnSpPr>
          <p:cNvPr id="12" name="Straight Arrow Connector 11"/>
          <p:cNvCxnSpPr>
            <a:stCxn id="10" idx="0"/>
          </p:cNvCxnSpPr>
          <p:nvPr/>
        </p:nvCxnSpPr>
        <p:spPr bwMode="auto">
          <a:xfrm flipV="1">
            <a:off x="2057400" y="4191000"/>
            <a:ext cx="990600" cy="685800"/>
          </a:xfrm>
          <a:prstGeom prst="straightConnector1">
            <a:avLst/>
          </a:prstGeom>
          <a:noFill/>
          <a:ln w="57150" cap="flat" cmpd="sng" algn="ctr">
            <a:solidFill>
              <a:srgbClr val="0000FF"/>
            </a:solidFill>
            <a:prstDash val="solid"/>
            <a:round/>
            <a:headEnd type="none" w="med" len="med"/>
            <a:tailEnd type="arrow"/>
          </a:ln>
          <a:effectLst/>
        </p:spPr>
      </p:cxnSp>
      <p:sp>
        <p:nvSpPr>
          <p:cNvPr id="11" name="TextBox 10"/>
          <p:cNvSpPr txBox="1"/>
          <p:nvPr/>
        </p:nvSpPr>
        <p:spPr>
          <a:xfrm>
            <a:off x="4267200" y="5638800"/>
            <a:ext cx="4114800" cy="584775"/>
          </a:xfrm>
          <a:prstGeom prst="rect">
            <a:avLst/>
          </a:prstGeom>
          <a:noFill/>
        </p:spPr>
        <p:txBody>
          <a:bodyPr wrap="square" rtlCol="0">
            <a:spAutoFit/>
          </a:bodyPr>
          <a:lstStyle/>
          <a:p>
            <a:pPr algn="ctr"/>
            <a:r>
              <a:rPr lang="en-US" sz="3200" b="1" dirty="0" smtClean="0">
                <a:latin typeface="Arial" pitchFamily="34" charset="0"/>
                <a:cs typeface="Arial" pitchFamily="34" charset="0"/>
                <a:hlinkClick r:id="rId3" action="ppaction://hlinkfile"/>
              </a:rPr>
              <a:t>Click for Value Line</a:t>
            </a:r>
            <a:endParaRPr lang="en-US" sz="3200" b="1" dirty="0" smtClean="0">
              <a:latin typeface="Arial" pitchFamily="34" charset="0"/>
              <a:cs typeface="Arial" pitchFamily="34" charset="0"/>
            </a:endParaRPr>
          </a:p>
        </p:txBody>
      </p:sp>
      <p:cxnSp>
        <p:nvCxnSpPr>
          <p:cNvPr id="18" name="Straight Arrow Connector 17"/>
          <p:cNvCxnSpPr/>
          <p:nvPr/>
        </p:nvCxnSpPr>
        <p:spPr bwMode="auto">
          <a:xfrm flipH="1">
            <a:off x="7239000" y="2895600"/>
            <a:ext cx="457200" cy="762000"/>
          </a:xfrm>
          <a:prstGeom prst="straightConnector1">
            <a:avLst/>
          </a:prstGeom>
          <a:noFill/>
          <a:ln w="57150" cap="flat" cmpd="sng" algn="ctr">
            <a:solidFill>
              <a:srgbClr val="00B050"/>
            </a:solidFill>
            <a:prstDash val="solid"/>
            <a:round/>
            <a:headEnd type="none" w="med" len="med"/>
            <a:tailEnd type="arrow"/>
          </a:ln>
          <a:effectLst/>
        </p:spPr>
      </p:cxnSp>
      <p:sp>
        <p:nvSpPr>
          <p:cNvPr id="19" name="Rectangle 18"/>
          <p:cNvSpPr/>
          <p:nvPr/>
        </p:nvSpPr>
        <p:spPr bwMode="auto">
          <a:xfrm>
            <a:off x="6858000" y="3352800"/>
            <a:ext cx="762000" cy="8382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0" i="0" u="none" strike="noStrike" cap="none" normalizeH="0" baseline="0" smtClean="0">
              <a:ln>
                <a:noFill/>
              </a:ln>
              <a:solidFill>
                <a:schemeClr val="tx2"/>
              </a:solidFill>
              <a:effectLst/>
              <a:latin typeface="Tahoma" pitchFamily="34" charset="0"/>
            </a:endParaRPr>
          </a:p>
        </p:txBody>
      </p:sp>
      <p:sp>
        <p:nvSpPr>
          <p:cNvPr id="14" name="Footer Placeholder 3"/>
          <p:cNvSpPr>
            <a:spLocks noGrp="1"/>
          </p:cNvSpPr>
          <p:nvPr>
            <p:ph type="ftr" sz="quarter" idx="11"/>
          </p:nvPr>
        </p:nvSpPr>
        <p:spPr>
          <a:xfrm>
            <a:off x="533400" y="6243638"/>
            <a:ext cx="2667000" cy="457200"/>
          </a:xfrm>
        </p:spPr>
        <p:txBody>
          <a:bodyPr/>
          <a:lstStyle/>
          <a:p>
            <a:pPr algn="l">
              <a:defRPr/>
            </a:pPr>
            <a:r>
              <a:rPr lang="en-US" sz="1100" dirty="0" smtClean="0">
                <a:latin typeface="Arial Narrow" pitchFamily="34" charset="0"/>
              </a:rPr>
              <a:t>© 2017 John </a:t>
            </a:r>
            <a:r>
              <a:rPr lang="en-US" sz="1100" dirty="0" err="1" smtClean="0">
                <a:latin typeface="Arial Narrow" pitchFamily="34" charset="0"/>
              </a:rPr>
              <a:t>Diercks</a:t>
            </a:r>
            <a:endParaRPr lang="en-US" sz="1100"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P spid="1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2"/>
          <p:cNvSpPr>
            <a:spLocks noGrp="1"/>
          </p:cNvSpPr>
          <p:nvPr>
            <p:ph type="title"/>
          </p:nvPr>
        </p:nvSpPr>
        <p:spPr/>
        <p:txBody>
          <a:bodyPr/>
          <a:lstStyle/>
          <a:p>
            <a:pPr algn="ctr"/>
            <a:r>
              <a:rPr lang="en-US" b="1" dirty="0" smtClean="0"/>
              <a:t>Conclusion</a:t>
            </a:r>
          </a:p>
        </p:txBody>
      </p:sp>
      <p:sp>
        <p:nvSpPr>
          <p:cNvPr id="4" name="Content Placeholder 3"/>
          <p:cNvSpPr>
            <a:spLocks noGrp="1"/>
          </p:cNvSpPr>
          <p:nvPr>
            <p:ph idx="1"/>
          </p:nvPr>
        </p:nvSpPr>
        <p:spPr>
          <a:xfrm>
            <a:off x="990600" y="2285999"/>
            <a:ext cx="7964488" cy="3846513"/>
          </a:xfrm>
        </p:spPr>
        <p:txBody>
          <a:bodyPr/>
          <a:lstStyle/>
          <a:p>
            <a:pPr>
              <a:buSzPct val="100000"/>
              <a:buFont typeface="Wingdings" pitchFamily="2" charset="2"/>
              <a:buChar char="§"/>
            </a:pPr>
            <a:r>
              <a:rPr lang="en-US" sz="2800" b="1" dirty="0" smtClean="0"/>
              <a:t>The Stock Selection Guide is a helpful tool for long-term investors</a:t>
            </a:r>
          </a:p>
          <a:p>
            <a:pPr>
              <a:buSzPct val="100000"/>
              <a:buFont typeface="Wingdings" pitchFamily="2" charset="2"/>
              <a:buChar char="§"/>
            </a:pPr>
            <a:r>
              <a:rPr lang="en-US" sz="2800" b="1" dirty="0" smtClean="0"/>
              <a:t>Understanding guidelines and benchmarks help investors analyze information found on the SSG</a:t>
            </a:r>
          </a:p>
          <a:p>
            <a:pPr>
              <a:buSzPct val="100000"/>
              <a:buFont typeface="Wingdings" pitchFamily="2" charset="2"/>
              <a:buChar char="§"/>
            </a:pPr>
            <a:r>
              <a:rPr lang="en-US" sz="2800" b="1" dirty="0" smtClean="0"/>
              <a:t>Benchmarks also help investors make more realistic judgment decisions when projecting future performance</a:t>
            </a:r>
          </a:p>
          <a:p>
            <a:pPr>
              <a:buSzPct val="100000"/>
              <a:buFont typeface="Wingdings" pitchFamily="2" charset="2"/>
              <a:buChar char="§"/>
            </a:pPr>
            <a:endParaRPr lang="en-US" sz="2800" b="1" dirty="0"/>
          </a:p>
          <a:p>
            <a:pPr marL="0" indent="0">
              <a:buSzPct val="100000"/>
              <a:buNone/>
            </a:pPr>
            <a:r>
              <a:rPr lang="en-US" sz="2800" b="1" dirty="0" smtClean="0"/>
              <a:t> </a:t>
            </a:r>
          </a:p>
          <a:p>
            <a:pPr>
              <a:buSzPct val="100000"/>
              <a:buFont typeface="Wingdings" pitchFamily="2" charset="2"/>
              <a:buChar char="§"/>
            </a:pPr>
            <a:endParaRPr lang="en-US" sz="2800" b="1" dirty="0" smtClean="0"/>
          </a:p>
        </p:txBody>
      </p:sp>
      <p:sp>
        <p:nvSpPr>
          <p:cNvPr id="5" name="Footer Placeholder 3"/>
          <p:cNvSpPr>
            <a:spLocks noGrp="1"/>
          </p:cNvSpPr>
          <p:nvPr>
            <p:ph type="ftr" sz="quarter" idx="11"/>
          </p:nvPr>
        </p:nvSpPr>
        <p:spPr>
          <a:xfrm>
            <a:off x="457200" y="6243638"/>
            <a:ext cx="18288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
        <p:nvSpPr>
          <p:cNvPr id="86019" name="Slide Number Placeholder 1"/>
          <p:cNvSpPr>
            <a:spLocks noGrp="1"/>
          </p:cNvSpPr>
          <p:nvPr>
            <p:ph type="sldNum" sz="quarter" idx="12"/>
          </p:nvPr>
        </p:nvSpPr>
        <p:spPr>
          <a:noFill/>
        </p:spPr>
        <p:txBody>
          <a:bodyPr/>
          <a:lstStyle/>
          <a:p>
            <a:fld id="{B6A4E7E0-F64C-421D-A577-7406FFF3A58C}" type="slidenum">
              <a:rPr lang="en-US" smtClean="0"/>
              <a:pPr/>
              <a:t>47</a:t>
            </a:fld>
            <a:endParaRPr lang="en-US" dirty="0"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lstStyle/>
          <a:p>
            <a:pPr algn="ctr"/>
            <a:r>
              <a:rPr lang="en-US" b="1" dirty="0" smtClean="0">
                <a:cs typeface="Arial" charset="0"/>
              </a:rPr>
              <a:t>Questions?</a:t>
            </a:r>
          </a:p>
        </p:txBody>
      </p:sp>
      <p:sp>
        <p:nvSpPr>
          <p:cNvPr id="87042" name="Slide Number Placeholder 3"/>
          <p:cNvSpPr>
            <a:spLocks noGrp="1"/>
          </p:cNvSpPr>
          <p:nvPr>
            <p:ph type="sldNum" sz="quarter" idx="12"/>
          </p:nvPr>
        </p:nvSpPr>
        <p:spPr>
          <a:noFill/>
        </p:spPr>
        <p:txBody>
          <a:bodyPr/>
          <a:lstStyle/>
          <a:p>
            <a:fld id="{BC2DA9C1-0ED9-4323-912C-2A946F423282}" type="slidenum">
              <a:rPr lang="en-US" smtClean="0"/>
              <a:pPr/>
              <a:t>48</a:t>
            </a:fld>
            <a:endParaRPr lang="en-US" dirty="0" smtClean="0"/>
          </a:p>
        </p:txBody>
      </p:sp>
      <p:pic>
        <p:nvPicPr>
          <p:cNvPr id="87043" name="Picture 4" descr="C:\Users\John\AppData\Local\Microsoft\Windows\Temporary Internet Files\Content.IE5\A1ADUMWM\MPj04394070000[1].jpg"/>
          <p:cNvPicPr>
            <a:picLocks noChangeAspect="1" noChangeArrowheads="1"/>
          </p:cNvPicPr>
          <p:nvPr/>
        </p:nvPicPr>
        <p:blipFill>
          <a:blip r:embed="rId3" cstate="print"/>
          <a:srcRect/>
          <a:stretch>
            <a:fillRect/>
          </a:stretch>
        </p:blipFill>
        <p:spPr bwMode="auto">
          <a:xfrm>
            <a:off x="1905000" y="1981200"/>
            <a:ext cx="5318125" cy="4495800"/>
          </a:xfrm>
          <a:prstGeom prst="rect">
            <a:avLst/>
          </a:prstGeom>
          <a:noFill/>
          <a:ln w="9525">
            <a:noFill/>
            <a:miter lim="800000"/>
            <a:headEnd/>
            <a:tailEnd/>
          </a:ln>
        </p:spPr>
      </p:pic>
      <p:sp>
        <p:nvSpPr>
          <p:cNvPr id="5" name="Footer Placeholder 3"/>
          <p:cNvSpPr>
            <a:spLocks noGrp="1"/>
          </p:cNvSpPr>
          <p:nvPr>
            <p:ph type="ftr" sz="quarter" idx="11"/>
          </p:nvPr>
        </p:nvSpPr>
        <p:spPr>
          <a:xfrm>
            <a:off x="609600" y="6243638"/>
            <a:ext cx="2590800" cy="457200"/>
          </a:xfrm>
        </p:spPr>
        <p:txBody>
          <a:bodyPr/>
          <a:lstStyle/>
          <a:p>
            <a:pPr algn="l">
              <a:defRPr/>
            </a:pPr>
            <a:r>
              <a:rPr lang="en-US" sz="1100" b="1" dirty="0" smtClean="0">
                <a:latin typeface="Arial Narrow" pitchFamily="34" charset="0"/>
              </a:rPr>
              <a:t>© 2017 John </a:t>
            </a:r>
            <a:r>
              <a:rPr lang="en-US" sz="1100" b="1" dirty="0" err="1" smtClean="0">
                <a:latin typeface="Arial Narrow" pitchFamily="34" charset="0"/>
              </a:rPr>
              <a:t>Diercks</a:t>
            </a:r>
            <a:endParaRPr lang="en-US" sz="1100" b="1" dirty="0">
              <a:latin typeface="Arial Narrow"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Number Placeholder 5"/>
          <p:cNvSpPr>
            <a:spLocks noGrp="1"/>
          </p:cNvSpPr>
          <p:nvPr>
            <p:ph type="sldNum" sz="quarter" idx="12"/>
          </p:nvPr>
        </p:nvSpPr>
        <p:spPr>
          <a:noFill/>
        </p:spPr>
        <p:txBody>
          <a:bodyPr/>
          <a:lstStyle/>
          <a:p>
            <a:fld id="{E29E8E3C-547B-44C0-8043-900DDBDCCD49}" type="slidenum">
              <a:rPr lang="en-US" smtClean="0"/>
              <a:pPr/>
              <a:t>49</a:t>
            </a:fld>
            <a:endParaRPr lang="en-US" smtClean="0"/>
          </a:p>
        </p:txBody>
      </p:sp>
      <p:sp>
        <p:nvSpPr>
          <p:cNvPr id="71683" name="Content Placeholder 6"/>
          <p:cNvSpPr>
            <a:spLocks noGrp="1"/>
          </p:cNvSpPr>
          <p:nvPr>
            <p:ph idx="4294967295"/>
          </p:nvPr>
        </p:nvSpPr>
        <p:spPr>
          <a:xfrm>
            <a:off x="609600" y="2362200"/>
            <a:ext cx="7924800" cy="3505200"/>
          </a:xfrm>
        </p:spPr>
        <p:txBody>
          <a:bodyPr/>
          <a:lstStyle/>
          <a:p>
            <a:pPr algn="ctr">
              <a:buNone/>
            </a:pPr>
            <a:r>
              <a:rPr lang="en-US" sz="4400" b="1" dirty="0" smtClean="0">
                <a:solidFill>
                  <a:srgbClr val="0000FF"/>
                </a:solidFill>
                <a:cs typeface="Arial" charset="0"/>
              </a:rPr>
              <a:t>Cheat Sheet for the Stock Selection Guide (SSG)</a:t>
            </a:r>
            <a:endParaRPr lang="en-US" sz="4400" b="1" dirty="0" smtClean="0">
              <a:latin typeface="Arial" pitchFamily="34" charset="0"/>
              <a:cs typeface="Arial" pitchFamily="34" charset="0"/>
            </a:endParaRPr>
          </a:p>
          <a:p>
            <a:pPr algn="ctr">
              <a:buFont typeface="Wingdings" pitchFamily="2" charset="2"/>
              <a:buNone/>
            </a:pPr>
            <a:r>
              <a:rPr lang="en-US" sz="2400" b="1" dirty="0" smtClean="0">
                <a:latin typeface="Arial" pitchFamily="34" charset="0"/>
                <a:cs typeface="Arial" pitchFamily="34" charset="0"/>
              </a:rPr>
              <a:t>Donna and John </a:t>
            </a:r>
            <a:r>
              <a:rPr lang="en-US" sz="2400" b="1" dirty="0" err="1" smtClean="0">
                <a:latin typeface="Arial" pitchFamily="34" charset="0"/>
                <a:cs typeface="Arial" pitchFamily="34" charset="0"/>
              </a:rPr>
              <a:t>Diercks</a:t>
            </a:r>
            <a:endParaRPr lang="en-US" sz="2400" b="1" dirty="0" smtClean="0">
              <a:latin typeface="Arial" pitchFamily="34" charset="0"/>
              <a:cs typeface="Arial" pitchFamily="34" charset="0"/>
            </a:endParaRPr>
          </a:p>
          <a:p>
            <a:pPr algn="ctr" eaLnBrk="1" hangingPunct="1">
              <a:lnSpc>
                <a:spcPct val="80000"/>
              </a:lnSpc>
              <a:buNone/>
            </a:pPr>
            <a:r>
              <a:rPr lang="en-US" sz="2400" b="1" dirty="0" smtClean="0">
                <a:cs typeface="Arial" charset="0"/>
                <a:hlinkClick r:id="rId3"/>
              </a:rPr>
              <a:t>jwdiercks@aol.com</a:t>
            </a:r>
            <a:r>
              <a:rPr lang="en-US" sz="2400" b="1" dirty="0" smtClean="0">
                <a:cs typeface="Arial" charset="0"/>
              </a:rPr>
              <a:t> </a:t>
            </a:r>
          </a:p>
          <a:p>
            <a:pPr algn="ctr" eaLnBrk="1" hangingPunct="1">
              <a:lnSpc>
                <a:spcPct val="80000"/>
              </a:lnSpc>
              <a:buNone/>
            </a:pPr>
            <a:r>
              <a:rPr lang="en-US" sz="2400" b="1" dirty="0" smtClean="0">
                <a:cs typeface="Arial" charset="0"/>
                <a:hlinkClick r:id="rId4"/>
              </a:rPr>
              <a:t>dmhdiercks@aol.com</a:t>
            </a:r>
            <a:endParaRPr lang="en-US" sz="2400" b="1" dirty="0" smtClean="0">
              <a:cs typeface="Arial" charset="0"/>
            </a:endParaRPr>
          </a:p>
          <a:p>
            <a:pPr algn="ctr">
              <a:buFont typeface="Wingdings" pitchFamily="2" charset="2"/>
              <a:buNone/>
            </a:pPr>
            <a:endParaRPr lang="en-US" sz="800" b="1" dirty="0" smtClean="0">
              <a:solidFill>
                <a:srgbClr val="0000FF"/>
              </a:solidFill>
              <a:latin typeface="Arial" pitchFamily="34" charset="0"/>
              <a:cs typeface="Arial" pitchFamily="34" charset="0"/>
            </a:endParaRPr>
          </a:p>
          <a:p>
            <a:pPr algn="ctr">
              <a:buFont typeface="Wingdings" pitchFamily="2" charset="2"/>
              <a:buNone/>
            </a:pPr>
            <a:r>
              <a:rPr lang="en-US" sz="2400" b="1" dirty="0" smtClean="0">
                <a:solidFill>
                  <a:srgbClr val="0000FF"/>
                </a:solidFill>
                <a:latin typeface="Arial" pitchFamily="34" charset="0"/>
                <a:cs typeface="Arial" pitchFamily="34" charset="0"/>
              </a:rPr>
              <a:t>We thank you!</a:t>
            </a:r>
          </a:p>
        </p:txBody>
      </p:sp>
      <p:sp>
        <p:nvSpPr>
          <p:cNvPr id="71684" name="WordArt 4"/>
          <p:cNvSpPr>
            <a:spLocks noChangeArrowheads="1" noChangeShapeType="1" noTextEdit="1"/>
          </p:cNvSpPr>
          <p:nvPr/>
        </p:nvSpPr>
        <p:spPr bwMode="auto">
          <a:xfrm>
            <a:off x="1143000" y="304800"/>
            <a:ext cx="7391400" cy="1295400"/>
          </a:xfrm>
          <a:prstGeom prst="rect">
            <a:avLst/>
          </a:prstGeom>
        </p:spPr>
        <p:txBody>
          <a:bodyPr wrap="none" fromWordArt="1">
            <a:prstTxWarp prst="textSlantUp">
              <a:avLst>
                <a:gd name="adj" fmla="val 57111"/>
              </a:avLst>
            </a:prstTxWarp>
          </a:bodyPr>
          <a:lstStyle/>
          <a:p>
            <a:pPr algn="ctr"/>
            <a:endParaRPr lang="en-US" sz="3600" kern="10">
              <a:ln w="9525">
                <a:solidFill>
                  <a:schemeClr val="hlink"/>
                </a:solidFill>
                <a:round/>
                <a:headEnd/>
                <a:tailEnd/>
              </a:ln>
              <a:solidFill>
                <a:schemeClr val="folHlink"/>
              </a:solidFill>
              <a:latin typeface="Arial Black"/>
            </a:endParaRPr>
          </a:p>
        </p:txBody>
      </p:sp>
      <p:sp>
        <p:nvSpPr>
          <p:cNvPr id="6" name="Footer Placeholder 3"/>
          <p:cNvSpPr>
            <a:spLocks noGrp="1"/>
          </p:cNvSpPr>
          <p:nvPr>
            <p:ph type="ftr" sz="quarter" idx="11"/>
          </p:nvPr>
        </p:nvSpPr>
        <p:spPr>
          <a:xfrm>
            <a:off x="762000" y="6243638"/>
            <a:ext cx="2438400" cy="457200"/>
          </a:xfrm>
        </p:spPr>
        <p:txBody>
          <a:bodyPr/>
          <a:lstStyle/>
          <a:p>
            <a:pPr algn="l">
              <a:defRPr/>
            </a:pPr>
            <a:r>
              <a:rPr lang="en-US" sz="1100" b="1" dirty="0" smtClean="0">
                <a:latin typeface="Arial Narrow" pitchFamily="34" charset="0"/>
              </a:rPr>
              <a:t>© 2014 John </a:t>
            </a:r>
            <a:r>
              <a:rPr lang="en-US" sz="1100" b="1" dirty="0" err="1" smtClean="0">
                <a:latin typeface="Arial Narrow" pitchFamily="34" charset="0"/>
              </a:rPr>
              <a:t>Diercks</a:t>
            </a:r>
            <a:endParaRPr lang="en-US" sz="1100" b="1" dirty="0">
              <a:latin typeface="Arial Narrow" pitchFamily="34" charset="0"/>
            </a:endParaRPr>
          </a:p>
        </p:txBody>
      </p:sp>
      <p:sp>
        <p:nvSpPr>
          <p:cNvPr id="9" name="Title 4"/>
          <p:cNvSpPr>
            <a:spLocks noGrp="1"/>
          </p:cNvSpPr>
          <p:nvPr>
            <p:ph type="title"/>
          </p:nvPr>
        </p:nvSpPr>
        <p:spPr>
          <a:xfrm>
            <a:off x="1150938" y="0"/>
            <a:ext cx="7793037" cy="1676400"/>
          </a:xfrm>
        </p:spPr>
        <p:txBody>
          <a:bodyPr/>
          <a:lstStyle/>
          <a:p>
            <a:pPr algn="ctr"/>
            <a:r>
              <a:rPr lang="en-US" b="1" dirty="0" smtClean="0">
                <a:latin typeface="Arial" pitchFamily="34" charset="0"/>
                <a:cs typeface="Arial" pitchFamily="34" charset="0"/>
              </a:rPr>
              <a:t>Central PA Chapter</a:t>
            </a:r>
            <a:r>
              <a:rPr lang="en-US" b="1" i="1" dirty="0" smtClean="0">
                <a:solidFill>
                  <a:srgbClr val="FF0000"/>
                </a:solidFill>
                <a:latin typeface="Arial" pitchFamily="34" charset="0"/>
                <a:cs typeface="Arial" pitchFamily="34" charset="0"/>
              </a:rPr>
              <a:t/>
            </a:r>
            <a:br>
              <a:rPr lang="en-US" b="1" i="1" dirty="0" smtClean="0">
                <a:solidFill>
                  <a:srgbClr val="FF0000"/>
                </a:solidFill>
                <a:latin typeface="Arial" pitchFamily="34" charset="0"/>
                <a:cs typeface="Arial" pitchFamily="34" charset="0"/>
              </a:rPr>
            </a:br>
            <a:r>
              <a:rPr lang="en-US" sz="3200" b="1" dirty="0" err="1" smtClean="0">
                <a:solidFill>
                  <a:srgbClr val="FF0000"/>
                </a:solidFill>
                <a:latin typeface="Arial" pitchFamily="34" charset="0"/>
                <a:cs typeface="Arial" pitchFamily="34" charset="0"/>
              </a:rPr>
              <a:t>BetterInvesting</a:t>
            </a:r>
            <a:r>
              <a:rPr lang="en-US" sz="3200" b="1" dirty="0" smtClean="0">
                <a:solidFill>
                  <a:srgbClr val="FF0000"/>
                </a:solidFill>
                <a:latin typeface="Arial" pitchFamily="34" charset="0"/>
                <a:cs typeface="Arial" pitchFamily="34" charset="0"/>
              </a:rPr>
              <a:t/>
            </a:r>
            <a:br>
              <a:rPr lang="en-US" sz="3200" b="1" dirty="0" smtClean="0">
                <a:solidFill>
                  <a:srgbClr val="FF0000"/>
                </a:solidFill>
                <a:latin typeface="Arial" pitchFamily="34" charset="0"/>
                <a:cs typeface="Arial" pitchFamily="34" charset="0"/>
              </a:rPr>
            </a:br>
            <a:r>
              <a:rPr lang="en-US" sz="2400" b="1" dirty="0" smtClean="0">
                <a:solidFill>
                  <a:schemeClr val="tx1"/>
                </a:solidFill>
                <a:latin typeface="Arial" pitchFamily="34" charset="0"/>
                <a:cs typeface="Arial" pitchFamily="34" charset="0"/>
              </a:rPr>
              <a:t>January 10, 2017</a:t>
            </a:r>
            <a:endParaRPr lang="en-US" sz="2400" b="1" i="1" dirty="0" smtClean="0">
              <a:solidFill>
                <a:srgbClr val="FF0000"/>
              </a:solidFill>
              <a:cs typeface="Arial"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b"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chemeClr val="tx2"/>
            </a:solidFill>
            <a:effectLst/>
            <a:latin typeface="Tahom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b"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chemeClr val="tx2"/>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Blends</Template>
  <TotalTime>16120</TotalTime>
  <Words>1936</Words>
  <Application>Microsoft Office PowerPoint</Application>
  <PresentationFormat>On-screen Show (4:3)</PresentationFormat>
  <Paragraphs>387</Paragraphs>
  <Slides>49</Slides>
  <Notes>20</Notes>
  <HiddenSlides>0</HiddenSlides>
  <MMClips>0</MMClips>
  <ScaleCrop>false</ScaleCrop>
  <HeadingPairs>
    <vt:vector size="8" baseType="variant">
      <vt:variant>
        <vt:lpstr>Fonts Used</vt:lpstr>
      </vt:variant>
      <vt:variant>
        <vt:i4>6</vt:i4>
      </vt:variant>
      <vt:variant>
        <vt:lpstr>Theme</vt:lpstr>
      </vt:variant>
      <vt:variant>
        <vt:i4>1</vt:i4>
      </vt:variant>
      <vt:variant>
        <vt:lpstr>Slide Titles</vt:lpstr>
      </vt:variant>
      <vt:variant>
        <vt:i4>49</vt:i4>
      </vt:variant>
      <vt:variant>
        <vt:lpstr>Custom Shows</vt:lpstr>
      </vt:variant>
      <vt:variant>
        <vt:i4>1</vt:i4>
      </vt:variant>
    </vt:vector>
  </HeadingPairs>
  <TitlesOfParts>
    <vt:vector size="57" baseType="lpstr">
      <vt:lpstr>Arial</vt:lpstr>
      <vt:lpstr>Tahoma</vt:lpstr>
      <vt:lpstr>Wingdings</vt:lpstr>
      <vt:lpstr>Arial Narrow</vt:lpstr>
      <vt:lpstr>Times New Roman</vt:lpstr>
      <vt:lpstr>Arial Black</vt:lpstr>
      <vt:lpstr>Blends</vt:lpstr>
      <vt:lpstr>Central PA Chapter BetterInvesting October 9, 2018</vt:lpstr>
      <vt:lpstr>Copyright and Use Permission</vt:lpstr>
      <vt:lpstr>What Will be Covered</vt:lpstr>
      <vt:lpstr>Two Purposes of the SSG</vt:lpstr>
      <vt:lpstr>Development of the Cheat Sheet</vt:lpstr>
      <vt:lpstr>Where to Get Printed Version of SSG Plus for CTSH Used in this Course</vt:lpstr>
      <vt:lpstr>SSG Plus Page 1</vt:lpstr>
      <vt:lpstr>Slide 8</vt:lpstr>
      <vt:lpstr>Slide 9</vt:lpstr>
      <vt:lpstr>Importance</vt:lpstr>
      <vt:lpstr>Slide 11</vt:lpstr>
      <vt:lpstr>Slide 12</vt:lpstr>
      <vt:lpstr>Slide 13</vt:lpstr>
      <vt:lpstr>Slide 14</vt:lpstr>
      <vt:lpstr>Slide 15</vt:lpstr>
      <vt:lpstr>Slide 16</vt:lpstr>
      <vt:lpstr>Slide 17</vt:lpstr>
      <vt:lpstr>Slide 18</vt:lpstr>
      <vt:lpstr>Slide 19</vt:lpstr>
      <vt:lpstr>Slide 20</vt:lpstr>
      <vt:lpstr>Side Note: Company’s Quality</vt:lpstr>
      <vt:lpstr>Slide 22</vt:lpstr>
      <vt:lpstr>Slide 23</vt:lpstr>
      <vt:lpstr>Slide 24</vt:lpstr>
      <vt:lpstr>How to Calculate Percentage Change</vt:lpstr>
      <vt:lpstr>Slide 26</vt:lpstr>
      <vt:lpstr>Slide 27</vt:lpstr>
      <vt:lpstr>Slide 28</vt:lpstr>
      <vt:lpstr>Questions?</vt:lpstr>
      <vt:lpstr>Central PA Chapter BetterInvesting January 10, 2017</vt:lpstr>
      <vt:lpstr>What Will be Covered</vt:lpstr>
      <vt:lpstr>Stock Selection Guide Plus Page 2</vt:lpstr>
      <vt:lpstr>Slide 33</vt:lpstr>
      <vt:lpstr>Definitions for Section 2 of the SSG</vt:lpstr>
      <vt:lpstr>Management’s Three Jobs</vt:lpstr>
      <vt:lpstr>Quality Analysis</vt:lpstr>
      <vt:lpstr>Section 3:  High/Low Price, Earnings, Price/Earnings Ratio, and Dividend Analysis</vt:lpstr>
      <vt:lpstr>Relative Value</vt:lpstr>
      <vt:lpstr>PEG Ratio</vt:lpstr>
      <vt:lpstr>4 Evaluating Reward and Risk Over the Next 5 Years</vt:lpstr>
      <vt:lpstr>4 Evaluating Reward and Risk Over the Next 5 Years</vt:lpstr>
      <vt:lpstr>Zoning</vt:lpstr>
      <vt:lpstr>4D Upside Downside Ratio (Potential Gain vs. Risk or loss)</vt:lpstr>
      <vt:lpstr>3  Dividend Analysis</vt:lpstr>
      <vt:lpstr>5 Total Return Analysis</vt:lpstr>
      <vt:lpstr>Compound Annual Returns</vt:lpstr>
      <vt:lpstr>Conclusion</vt:lpstr>
      <vt:lpstr>Questions?</vt:lpstr>
      <vt:lpstr>Central PA Chapter BetterInvesting January 10, 2017</vt:lpstr>
      <vt:lpstr>Custom Show 1</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Cheat Sheet for the Stock Selection Guide (SSG)</dc:title>
  <dc:subject>Stock price prediction</dc:subject>
  <dc:creator>John Diercks</dc:creator>
  <dc:description>Central PA Chapter</dc:description>
  <cp:lastModifiedBy>John</cp:lastModifiedBy>
  <cp:revision>1876</cp:revision>
  <cp:lastPrinted>2015-05-10T17:56:19Z</cp:lastPrinted>
  <dcterms:created xsi:type="dcterms:W3CDTF">2006-07-16T00:02:24Z</dcterms:created>
  <dcterms:modified xsi:type="dcterms:W3CDTF">2018-10-09T14:47:09Z</dcterms:modified>
  <cp:category>Financial</cp:category>
</cp:coreProperties>
</file>